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61"/>
  </p:notesMasterIdLst>
  <p:sldIdLst>
    <p:sldId id="348" r:id="rId2"/>
    <p:sldId id="258" r:id="rId3"/>
    <p:sldId id="437" r:id="rId4"/>
    <p:sldId id="398" r:id="rId5"/>
    <p:sldId id="399" r:id="rId6"/>
    <p:sldId id="461" r:id="rId7"/>
    <p:sldId id="475" r:id="rId8"/>
    <p:sldId id="476" r:id="rId9"/>
    <p:sldId id="477" r:id="rId10"/>
    <p:sldId id="492" r:id="rId11"/>
    <p:sldId id="462" r:id="rId12"/>
    <p:sldId id="463" r:id="rId13"/>
    <p:sldId id="438" r:id="rId14"/>
    <p:sldId id="464" r:id="rId15"/>
    <p:sldId id="465" r:id="rId16"/>
    <p:sldId id="472" r:id="rId17"/>
    <p:sldId id="456" r:id="rId18"/>
    <p:sldId id="466" r:id="rId19"/>
    <p:sldId id="457" r:id="rId20"/>
    <p:sldId id="468" r:id="rId21"/>
    <p:sldId id="439" r:id="rId22"/>
    <p:sldId id="469" r:id="rId23"/>
    <p:sldId id="458" r:id="rId24"/>
    <p:sldId id="443" r:id="rId25"/>
    <p:sldId id="449" r:id="rId26"/>
    <p:sldId id="434" r:id="rId27"/>
    <p:sldId id="446" r:id="rId28"/>
    <p:sldId id="444" r:id="rId29"/>
    <p:sldId id="452" r:id="rId30"/>
    <p:sldId id="447" r:id="rId31"/>
    <p:sldId id="448" r:id="rId32"/>
    <p:sldId id="450" r:id="rId33"/>
    <p:sldId id="451" r:id="rId34"/>
    <p:sldId id="435" r:id="rId35"/>
    <p:sldId id="421" r:id="rId36"/>
    <p:sldId id="453" r:id="rId37"/>
    <p:sldId id="436" r:id="rId38"/>
    <p:sldId id="454" r:id="rId39"/>
    <p:sldId id="455" r:id="rId40"/>
    <p:sldId id="480" r:id="rId41"/>
    <p:sldId id="478" r:id="rId42"/>
    <p:sldId id="479" r:id="rId43"/>
    <p:sldId id="395" r:id="rId44"/>
    <p:sldId id="396" r:id="rId45"/>
    <p:sldId id="459" r:id="rId46"/>
    <p:sldId id="481" r:id="rId47"/>
    <p:sldId id="482" r:id="rId48"/>
    <p:sldId id="483" r:id="rId49"/>
    <p:sldId id="404" r:id="rId50"/>
    <p:sldId id="260" r:id="rId51"/>
    <p:sldId id="406" r:id="rId52"/>
    <p:sldId id="474" r:id="rId53"/>
    <p:sldId id="493" r:id="rId54"/>
    <p:sldId id="494" r:id="rId55"/>
    <p:sldId id="403" r:id="rId56"/>
    <p:sldId id="485" r:id="rId57"/>
    <p:sldId id="486" r:id="rId58"/>
    <p:sldId id="487" r:id="rId59"/>
    <p:sldId id="470" r:id="rId60"/>
  </p:sldIdLst>
  <p:sldSz cx="12192000" cy="6858000"/>
  <p:notesSz cx="6858000" cy="9144000"/>
  <p:embeddedFontLst>
    <p:embeddedFont>
      <p:font typeface="Calibri" panose="020F0502020204030204" pitchFamily="34" charset="0"/>
      <p:regular r:id="rId62"/>
      <p:bold r:id="rId63"/>
      <p:italic r:id="rId64"/>
      <p:boldItalic r:id="rId65"/>
    </p:embeddedFont>
    <p:embeddedFont>
      <p:font typeface="Cambria Math" panose="02040503050406030204" pitchFamily="18" charset="0"/>
      <p:regular r:id="rId66"/>
    </p:embeddedFont>
    <p:embeddedFont>
      <p:font typeface="Palatino Linotype" panose="02040502050505030304" pitchFamily="18" charset="0"/>
      <p:regular r:id="rId67"/>
      <p:bold r:id="rId68"/>
      <p:italic r:id="rId69"/>
      <p:boldItalic r:id="rId70"/>
    </p:embeddedFont>
    <p:embeddedFont>
      <p:font typeface="Source Sans Pro Black" panose="020B0503030403020204" pitchFamily="34" charset="0"/>
      <p:bold r:id="rId71"/>
      <p:italic r:id="rId72"/>
      <p:boldItalic r:id="rId73"/>
    </p:embeddedFont>
    <p:embeddedFont>
      <p:font typeface="Source Sans Pro SemiBold" panose="020B0503030403020204" pitchFamily="34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97" roundtripDataSignature="AMtx7mi2RZaQuK9Yh6X7IQLwi9ly3a7d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03"/>
  </p:normalViewPr>
  <p:slideViewPr>
    <p:cSldViewPr snapToGrid="0" snapToObjects="1">
      <p:cViewPr varScale="1">
        <p:scale>
          <a:sx n="102" d="100"/>
          <a:sy n="102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77" Type="http://schemas.openxmlformats.org/officeDocument/2006/relationships/font" Target="fonts/font16.fntdata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1.fntdata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font" Target="fonts/font12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5.fntdata"/><Relationship Id="rId97" Type="http://customschemas.google.com/relationships/presentationmetadata" Target="metadata"/><Relationship Id="rId7" Type="http://schemas.openxmlformats.org/officeDocument/2006/relationships/slide" Target="slides/slide6.xml"/><Relationship Id="rId71" Type="http://schemas.openxmlformats.org/officeDocument/2006/relationships/font" Target="fonts/font1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5.fntdata"/></Relationships>
</file>

<file path=ppt/media/image1.tiff>
</file>

<file path=ppt/media/image10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3874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1275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7685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77612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79711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90632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83397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272573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6198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2546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60958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31317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31824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7867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65592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16469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0435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40207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3554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4123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207068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13561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25113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32706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58506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60698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4444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52833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77625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160963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344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87525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45541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58736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736862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92795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800976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978167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903758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69667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844587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9221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893816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554175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48498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018145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77649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774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5227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4268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445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latino Linotype"/>
              <a:buNone/>
              <a:defRPr sz="6000" b="0" i="0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 rot="10800000" flipH="1">
            <a:off x="838201" y="979487"/>
            <a:ext cx="3933824" cy="4881563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0" i="0">
                <a:solidFill>
                  <a:schemeClr val="dk1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 b="0" i="0">
                <a:solidFill>
                  <a:schemeClr val="dk1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 b="0" i="0">
                <a:solidFill>
                  <a:schemeClr val="dk1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b="0" i="0">
                <a:solidFill>
                  <a:schemeClr val="dk1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b="0" i="0">
                <a:solidFill>
                  <a:schemeClr val="dk1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  <a:defRPr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 b="0" i="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2" name="Google Shape;22;p10"/>
          <p:cNvSpPr txBox="1">
            <a:spLocks noGrp="1"/>
          </p:cNvSpPr>
          <p:nvPr>
            <p:ph type="ftr" idx="11"/>
          </p:nvPr>
        </p:nvSpPr>
        <p:spPr>
          <a:xfrm>
            <a:off x="838200" y="6442078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latino Linotype"/>
              <a:buNone/>
              <a:defRPr sz="6000" b="0" i="0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2000"/>
              <a:buNone/>
              <a:defRPr sz="2000">
                <a:solidFill>
                  <a:srgbClr val="91919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800"/>
              <a:buNone/>
              <a:defRPr sz="1800">
                <a:solidFill>
                  <a:srgbClr val="91919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19191"/>
              </a:buClr>
              <a:buSzPts val="1600"/>
              <a:buNone/>
              <a:defRPr sz="1600">
                <a:solidFill>
                  <a:srgbClr val="919191"/>
                </a:solidFill>
              </a:defRPr>
            </a:lvl9pPr>
          </a:lstStyle>
          <a:p>
            <a:endParaRPr/>
          </a:p>
        </p:txBody>
      </p:sp>
      <p:cxnSp>
        <p:nvCxnSpPr>
          <p:cNvPr id="26" name="Google Shape;26;p11"/>
          <p:cNvCxnSpPr>
            <a:stCxn id="25" idx="1"/>
            <a:endCxn id="25" idx="3"/>
          </p:cNvCxnSpPr>
          <p:nvPr/>
        </p:nvCxnSpPr>
        <p:spPr>
          <a:xfrm>
            <a:off x="831850" y="5339556"/>
            <a:ext cx="105156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  <a:defRPr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am">
  <p:cSld name="Team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body" idx="1"/>
          </p:nvPr>
        </p:nvSpPr>
        <p:spPr>
          <a:xfrm>
            <a:off x="838200" y="1847850"/>
            <a:ext cx="3403600" cy="285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b="0" i="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2"/>
          </p:nvPr>
        </p:nvSpPr>
        <p:spPr>
          <a:xfrm>
            <a:off x="4394200" y="1847850"/>
            <a:ext cx="3403600" cy="285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b="0" i="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3"/>
          </p:nvPr>
        </p:nvSpPr>
        <p:spPr>
          <a:xfrm>
            <a:off x="7950200" y="1847850"/>
            <a:ext cx="3403600" cy="285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b="0" i="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4"/>
          </p:nvPr>
        </p:nvSpPr>
        <p:spPr>
          <a:xfrm>
            <a:off x="4394200" y="4705350"/>
            <a:ext cx="3403600" cy="75247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 i="0">
                <a:solidFill>
                  <a:schemeClr val="lt1"/>
                </a:solidFill>
              </a:defRPr>
            </a:lvl1pPr>
            <a:lvl2pPr marL="914400" lvl="1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2pPr>
            <a:lvl3pPr marL="1371600" lvl="2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3pPr>
            <a:lvl4pPr marL="1828800" lvl="3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4pPr>
            <a:lvl5pPr marL="2286000" lvl="4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5"/>
          </p:nvPr>
        </p:nvSpPr>
        <p:spPr>
          <a:xfrm>
            <a:off x="7950200" y="4705350"/>
            <a:ext cx="3403600" cy="75247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 i="0">
                <a:solidFill>
                  <a:schemeClr val="lt1"/>
                </a:solidFill>
              </a:defRPr>
            </a:lvl1pPr>
            <a:lvl2pPr marL="914400" lvl="1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2pPr>
            <a:lvl3pPr marL="1371600" lvl="2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3pPr>
            <a:lvl4pPr marL="1828800" lvl="3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4pPr>
            <a:lvl5pPr marL="2286000" lvl="4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6"/>
          </p:nvPr>
        </p:nvSpPr>
        <p:spPr>
          <a:xfrm>
            <a:off x="838200" y="4705350"/>
            <a:ext cx="3403600" cy="75247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0" i="0">
                <a:solidFill>
                  <a:schemeClr val="lt1"/>
                </a:solidFill>
              </a:defRPr>
            </a:lvl1pPr>
            <a:lvl2pPr marL="914400" lvl="1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2pPr>
            <a:lvl3pPr marL="1371600" lvl="2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3pPr>
            <a:lvl4pPr marL="1828800" lvl="3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4pPr>
            <a:lvl5pPr marL="2286000" lvl="4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  <a:defRPr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  <a:defRPr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  <a:defRPr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838200" y="18096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/>
          <p:nvPr/>
        </p:nvSpPr>
        <p:spPr>
          <a:xfrm>
            <a:off x="652669" y="686227"/>
            <a:ext cx="1470992" cy="224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 b="1" i="0" u="none" strike="noStrike" cap="none">
                <a:solidFill>
                  <a:schemeClr val="accent1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rPr>
              <a:t>“</a:t>
            </a:r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838200" y="3135313"/>
            <a:ext cx="10515600" cy="922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0" i="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lvl="1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 i="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marL="1371600" lvl="2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 i="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marL="1828800" lvl="3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 i="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marL="2286000" lvl="4" indent="-228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None/>
              <a:defRPr sz="2000" b="1" i="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6726E"/>
              </a:buClr>
              <a:buSzPts val="4400"/>
              <a:buFont typeface="Palatino Linotype"/>
              <a:buNone/>
              <a:defRPr sz="4400" b="0" i="0" u="none" strike="noStrike" cap="none">
                <a:solidFill>
                  <a:srgbClr val="F6726E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D5D5D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5D5D5D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5D5D5D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5D5D5D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5D5D5D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D5D5D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5D5D5D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91919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1135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>
              <a:buClr>
                <a:schemeClr val="dk1"/>
              </a:buClr>
              <a:buSzPts val="2400"/>
            </a:pPr>
            <a:r>
              <a:rPr lang="en-US" sz="4000" dirty="0"/>
              <a:t>Theory of Games: Part II</a:t>
            </a:r>
          </a:p>
        </p:txBody>
      </p:sp>
      <p:sp>
        <p:nvSpPr>
          <p:cNvPr id="84" name="Google Shape;84;p2"/>
          <p:cNvSpPr txBox="1">
            <a:spLocks noGrp="1"/>
          </p:cNvSpPr>
          <p:nvPr>
            <p:ph type="subTitle" idx="1"/>
          </p:nvPr>
        </p:nvSpPr>
        <p:spPr>
          <a:xfrm>
            <a:off x="1524000" y="260111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Rajiv Sethi and the CORE Team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October 13, 2022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96C182-CD8D-AB47-AB7F-48175560E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584" y="4885546"/>
            <a:ext cx="2428831" cy="85009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085969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1488558" y="5494523"/>
            <a:ext cx="9452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Your firm’s payoffs (costs of cleaning plus treatment) given choices by other firms</a:t>
            </a:r>
          </a:p>
        </p:txBody>
      </p:sp>
    </p:spTree>
    <p:extLst>
      <p:ext uri="{BB962C8B-B14F-4D97-AF65-F5344CB8AC3E}">
        <p14:creationId xmlns:p14="http://schemas.microsoft.com/office/powerpoint/2010/main" val="442373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692355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4619846" y="5537053"/>
            <a:ext cx="37586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Dominant Strategy Equilibrium</a:t>
            </a:r>
          </a:p>
        </p:txBody>
      </p:sp>
    </p:spTree>
    <p:extLst>
      <p:ext uri="{BB962C8B-B14F-4D97-AF65-F5344CB8AC3E}">
        <p14:creationId xmlns:p14="http://schemas.microsoft.com/office/powerpoint/2010/main" val="2474509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Policy Implications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/>
            <a:r>
              <a:rPr lang="en-US" dirty="0">
                <a:solidFill>
                  <a:schemeClr val="tx1"/>
                </a:solidFill>
              </a:rPr>
              <a:t>If all are allowed to pollute freely, </a:t>
            </a:r>
            <a:r>
              <a:rPr lang="en-US" dirty="0">
                <a:solidFill>
                  <a:srgbClr val="FF0000"/>
                </a:solidFill>
              </a:rPr>
              <a:t>all are worse off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All firms may prefer imposition of fines for pollution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Similar effects arise with </a:t>
            </a:r>
            <a:r>
              <a:rPr lang="en-US" dirty="0">
                <a:solidFill>
                  <a:srgbClr val="FF0000"/>
                </a:solidFill>
              </a:rPr>
              <a:t>carbon emissions </a:t>
            </a:r>
            <a:r>
              <a:rPr lang="en-US" dirty="0">
                <a:solidFill>
                  <a:schemeClr val="tx1"/>
                </a:solidFill>
              </a:rPr>
              <a:t>and climate change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Also with </a:t>
            </a:r>
            <a:r>
              <a:rPr lang="en-US" dirty="0">
                <a:solidFill>
                  <a:srgbClr val="FF0000"/>
                </a:solidFill>
              </a:rPr>
              <a:t>traffic congestion</a:t>
            </a:r>
            <a:r>
              <a:rPr lang="en-US" dirty="0">
                <a:solidFill>
                  <a:schemeClr val="tx1"/>
                </a:solidFill>
              </a:rPr>
              <a:t>: tolls can make all drivers better off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Imagine if there were no fines for violating </a:t>
            </a:r>
            <a:r>
              <a:rPr lang="en-US" dirty="0">
                <a:solidFill>
                  <a:srgbClr val="FF0000"/>
                </a:solidFill>
              </a:rPr>
              <a:t>traffic laws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Also with </a:t>
            </a:r>
            <a:r>
              <a:rPr lang="en-US" dirty="0">
                <a:solidFill>
                  <a:srgbClr val="FF0000"/>
                </a:solidFill>
              </a:rPr>
              <a:t>taxation</a:t>
            </a:r>
            <a:r>
              <a:rPr lang="en-US" dirty="0">
                <a:solidFill>
                  <a:schemeClr val="tx1"/>
                </a:solidFill>
              </a:rPr>
              <a:t>: a purely voluntary system would break down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Fines for tax evasion may have widespread </a:t>
            </a:r>
            <a:r>
              <a:rPr lang="en-US" dirty="0">
                <a:solidFill>
                  <a:srgbClr val="FF0000"/>
                </a:solidFill>
              </a:rPr>
              <a:t>popular support</a:t>
            </a: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648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Games with a Sequence of Moves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51236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Games with Sequence of Moves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Consider games (like chess) which involve a sequence of moves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What is a </a:t>
            </a:r>
            <a:r>
              <a:rPr lang="en-US" dirty="0">
                <a:solidFill>
                  <a:srgbClr val="FF0000"/>
                </a:solidFill>
              </a:rPr>
              <a:t>strategy</a:t>
            </a:r>
            <a:r>
              <a:rPr lang="en-US" dirty="0">
                <a:solidFill>
                  <a:schemeClr val="tx1"/>
                </a:solidFill>
              </a:rPr>
              <a:t> in such a game?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A </a:t>
            </a:r>
            <a:r>
              <a:rPr lang="en-US" dirty="0">
                <a:solidFill>
                  <a:srgbClr val="FF0000"/>
                </a:solidFill>
              </a:rPr>
              <a:t>complete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contingent plan of action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Must specify the move to be made in </a:t>
            </a:r>
            <a:r>
              <a:rPr lang="en-US" dirty="0">
                <a:solidFill>
                  <a:srgbClr val="FF0000"/>
                </a:solidFill>
              </a:rPr>
              <a:t>every contingency </a:t>
            </a:r>
            <a:r>
              <a:rPr lang="en-US" dirty="0">
                <a:solidFill>
                  <a:schemeClr val="tx1"/>
                </a:solidFill>
              </a:rPr>
              <a:t>that might arise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Chess has more strategies than atoms in the universe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A simpler example: </a:t>
            </a:r>
            <a:r>
              <a:rPr lang="en-US" dirty="0">
                <a:solidFill>
                  <a:srgbClr val="FF0000"/>
                </a:solidFill>
              </a:rPr>
              <a:t>ultimatum bargaining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236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Ultimatum Bargaining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Two players: </a:t>
            </a:r>
            <a:r>
              <a:rPr lang="en-US" dirty="0">
                <a:solidFill>
                  <a:srgbClr val="FF0000"/>
                </a:solidFill>
              </a:rPr>
              <a:t>proposer</a:t>
            </a:r>
            <a:r>
              <a:rPr lang="en-US" dirty="0">
                <a:solidFill>
                  <a:schemeClr val="tx1"/>
                </a:solidFill>
              </a:rPr>
              <a:t> (you) and </a:t>
            </a:r>
            <a:r>
              <a:rPr lang="en-US" dirty="0">
                <a:solidFill>
                  <a:srgbClr val="FF0000"/>
                </a:solidFill>
              </a:rPr>
              <a:t>responder </a:t>
            </a:r>
            <a:r>
              <a:rPr lang="en-US" dirty="0">
                <a:solidFill>
                  <a:schemeClr val="tx1"/>
                </a:solidFill>
              </a:rPr>
              <a:t>(me)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They share $100 if they can agree on how to divide it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Proposer can suggest either (50, 50) or (80, 20)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Responder can either </a:t>
            </a:r>
            <a:r>
              <a:rPr lang="en-US" dirty="0">
                <a:solidFill>
                  <a:srgbClr val="FF0000"/>
                </a:solidFill>
              </a:rPr>
              <a:t>accept</a:t>
            </a:r>
            <a:r>
              <a:rPr lang="en-US" dirty="0">
                <a:solidFill>
                  <a:schemeClr val="tx1"/>
                </a:solidFill>
              </a:rPr>
              <a:t> or </a:t>
            </a:r>
            <a:r>
              <a:rPr lang="en-US" dirty="0">
                <a:solidFill>
                  <a:srgbClr val="FF0000"/>
                </a:solidFill>
              </a:rPr>
              <a:t>reject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Rejection results in </a:t>
            </a:r>
            <a:r>
              <a:rPr lang="en-US" dirty="0">
                <a:solidFill>
                  <a:srgbClr val="FF0000"/>
                </a:solidFill>
              </a:rPr>
              <a:t>zero payoffs </a:t>
            </a:r>
            <a:r>
              <a:rPr lang="en-US" dirty="0">
                <a:solidFill>
                  <a:schemeClr val="tx1"/>
                </a:solidFill>
              </a:rPr>
              <a:t>to each player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How many strategies does the proposer have?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How many strategies does the responder have?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Hint: the answer is </a:t>
            </a:r>
            <a:r>
              <a:rPr lang="en-US" dirty="0">
                <a:solidFill>
                  <a:srgbClr val="FF0000"/>
                </a:solidFill>
              </a:rPr>
              <a:t>not two</a:t>
            </a:r>
            <a:r>
              <a:rPr lang="en-US" dirty="0">
                <a:solidFill>
                  <a:schemeClr val="tx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09710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Responder Strategies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Proposer has </a:t>
            </a:r>
            <a:r>
              <a:rPr lang="en-US" dirty="0">
                <a:solidFill>
                  <a:srgbClr val="FF0000"/>
                </a:solidFill>
              </a:rPr>
              <a:t>two strategies </a:t>
            </a:r>
            <a:r>
              <a:rPr lang="en-US" dirty="0">
                <a:solidFill>
                  <a:schemeClr val="tx1"/>
                </a:solidFill>
              </a:rPr>
              <a:t>(offer 50 or offer 20)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Responder has </a:t>
            </a:r>
            <a:r>
              <a:rPr lang="en-US" dirty="0">
                <a:solidFill>
                  <a:srgbClr val="FF0000"/>
                </a:solidFill>
              </a:rPr>
              <a:t>four strategies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Accept both offers, reject both, accept only 50, accept only 20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What does equilibrium look like?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Can represent and study this interaction using a </a:t>
            </a:r>
            <a:r>
              <a:rPr lang="en-US" dirty="0">
                <a:solidFill>
                  <a:srgbClr val="FF0000"/>
                </a:solidFill>
              </a:rPr>
              <a:t>game tree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370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7690A4-2D9A-2742-A1C7-4F6AA17E263D}"/>
              </a:ext>
            </a:extLst>
          </p:cNvPr>
          <p:cNvSpPr/>
          <p:nvPr/>
        </p:nvSpPr>
        <p:spPr>
          <a:xfrm>
            <a:off x="4865913" y="794659"/>
            <a:ext cx="2471057" cy="6313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You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79D35B1-50F4-944F-8F0D-7D9F48410F65}"/>
              </a:ext>
            </a:extLst>
          </p:cNvPr>
          <p:cNvGrpSpPr/>
          <p:nvPr/>
        </p:nvGrpSpPr>
        <p:grpSpPr>
          <a:xfrm>
            <a:off x="4147457" y="1426030"/>
            <a:ext cx="3897087" cy="1077686"/>
            <a:chOff x="4147457" y="1426030"/>
            <a:chExt cx="3897087" cy="107768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8A8DDC0-BFBE-DD44-88FB-6A684BA0A64F}"/>
                </a:ext>
              </a:extLst>
            </p:cNvPr>
            <p:cNvCxnSpPr>
              <a:stCxn id="3" idx="2"/>
            </p:cNvCxnSpPr>
            <p:nvPr/>
          </p:nvCxnSpPr>
          <p:spPr>
            <a:xfrm flipH="1">
              <a:off x="6101441" y="1426030"/>
              <a:ext cx="1" cy="6749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">
              <a:extLst>
                <a:ext uri="{FF2B5EF4-FFF2-40B4-BE49-F238E27FC236}">
                  <a16:creationId xmlns:a16="http://schemas.microsoft.com/office/drawing/2014/main" id="{D326A981-819E-A241-A1A7-5E62E1DC338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47457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Elbow Connector 6">
              <a:extLst>
                <a:ext uri="{FF2B5EF4-FFF2-40B4-BE49-F238E27FC236}">
                  <a16:creationId xmlns:a16="http://schemas.microsoft.com/office/drawing/2014/main" id="{9A516EB5-F618-C642-AE5E-E2EBD3A2C46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6096000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2B5E7BF-B813-EE4A-A0AD-31558CEDF04B}"/>
              </a:ext>
            </a:extLst>
          </p:cNvPr>
          <p:cNvSpPr/>
          <p:nvPr/>
        </p:nvSpPr>
        <p:spPr>
          <a:xfrm>
            <a:off x="3336471" y="2525488"/>
            <a:ext cx="1638300" cy="511627"/>
          </a:xfrm>
          <a:prstGeom prst="rect">
            <a:avLst/>
          </a:prstGeom>
          <a:solidFill>
            <a:schemeClr val="accent1">
              <a:lumMod val="40000"/>
              <a:lumOff val="6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ED496-E5C5-4745-AA90-E519B133CDF1}"/>
              </a:ext>
            </a:extLst>
          </p:cNvPr>
          <p:cNvSpPr/>
          <p:nvPr/>
        </p:nvSpPr>
        <p:spPr>
          <a:xfrm>
            <a:off x="7225394" y="2536374"/>
            <a:ext cx="1638300" cy="511627"/>
          </a:xfrm>
          <a:prstGeom prst="rect">
            <a:avLst/>
          </a:prstGeom>
          <a:solidFill>
            <a:schemeClr val="accent1">
              <a:lumMod val="40000"/>
              <a:lumOff val="6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E5D43F-304B-E346-A144-A6C22B24F9FA}"/>
              </a:ext>
            </a:extLst>
          </p:cNvPr>
          <p:cNvCxnSpPr/>
          <p:nvPr/>
        </p:nvCxnSpPr>
        <p:spPr>
          <a:xfrm>
            <a:off x="4155621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F8F130-C5E8-0A4B-A102-9037D2718A94}"/>
              </a:ext>
            </a:extLst>
          </p:cNvPr>
          <p:cNvCxnSpPr/>
          <p:nvPr/>
        </p:nvCxnSpPr>
        <p:spPr>
          <a:xfrm>
            <a:off x="8052708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A094EE9-3613-EE49-B969-02F52A7DFF43}"/>
              </a:ext>
            </a:extLst>
          </p:cNvPr>
          <p:cNvSpPr/>
          <p:nvPr/>
        </p:nvSpPr>
        <p:spPr>
          <a:xfrm>
            <a:off x="3344635" y="3652159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22149A-1F18-3B49-9132-D48A2CB7EA83}"/>
              </a:ext>
            </a:extLst>
          </p:cNvPr>
          <p:cNvSpPr/>
          <p:nvPr/>
        </p:nvSpPr>
        <p:spPr>
          <a:xfrm>
            <a:off x="7233558" y="3663045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5CCE64-161E-F041-9DA6-7917CDAC6479}"/>
              </a:ext>
            </a:extLst>
          </p:cNvPr>
          <p:cNvGrpSpPr/>
          <p:nvPr/>
        </p:nvGrpSpPr>
        <p:grpSpPr>
          <a:xfrm>
            <a:off x="3336471" y="4174672"/>
            <a:ext cx="1654628" cy="713014"/>
            <a:chOff x="3336471" y="4174672"/>
            <a:chExt cx="1654628" cy="71301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3B2E42C-0470-FC4D-991F-7C03E8E8D0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3375" y="4174672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>
              <a:extLst>
                <a:ext uri="{FF2B5EF4-FFF2-40B4-BE49-F238E27FC236}">
                  <a16:creationId xmlns:a16="http://schemas.microsoft.com/office/drawing/2014/main" id="{023F4AC1-B100-7D49-8875-FBCD2E337081}"/>
                </a:ext>
              </a:extLst>
            </p:cNvPr>
            <p:cNvCxnSpPr/>
            <p:nvPr/>
          </p:nvCxnSpPr>
          <p:spPr>
            <a:xfrm rot="10800000" flipV="1">
              <a:off x="3336471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8DCA2F5A-4FD5-354A-A369-F56C71E1427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163785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5F756-B74B-CD4D-82AD-9C0A4C42DB97}"/>
              </a:ext>
            </a:extLst>
          </p:cNvPr>
          <p:cNvSpPr/>
          <p:nvPr/>
        </p:nvSpPr>
        <p:spPr>
          <a:xfrm>
            <a:off x="2505075" y="4920345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EBAA83-FB30-2D43-A198-2AB7FA9F0E99}"/>
              </a:ext>
            </a:extLst>
          </p:cNvPr>
          <p:cNvSpPr/>
          <p:nvPr/>
        </p:nvSpPr>
        <p:spPr>
          <a:xfrm>
            <a:off x="4305980" y="4920344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949B4D-DBC8-FA46-A355-64EB3D761FE6}"/>
              </a:ext>
            </a:extLst>
          </p:cNvPr>
          <p:cNvGrpSpPr/>
          <p:nvPr/>
        </p:nvGrpSpPr>
        <p:grpSpPr>
          <a:xfrm>
            <a:off x="7233558" y="4180115"/>
            <a:ext cx="1642102" cy="713014"/>
            <a:chOff x="7233558" y="4180115"/>
            <a:chExt cx="1642102" cy="71301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38B36D-221F-EE41-940C-E840AF72A3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40462" y="4180115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81C0D08D-D774-7840-B584-E5409591F472}"/>
                </a:ext>
              </a:extLst>
            </p:cNvPr>
            <p:cNvCxnSpPr/>
            <p:nvPr/>
          </p:nvCxnSpPr>
          <p:spPr>
            <a:xfrm rot="10800000" flipV="1">
              <a:off x="7233558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6BC765B-79F6-D243-B3B8-A29BC57898E6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8048346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A824FB-FFD0-1F4B-BA04-23790E97D775}"/>
              </a:ext>
            </a:extLst>
          </p:cNvPr>
          <p:cNvSpPr/>
          <p:nvPr/>
        </p:nvSpPr>
        <p:spPr>
          <a:xfrm>
            <a:off x="6402162" y="4925788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60F15C-21B6-FF44-8580-0A0E2A413050}"/>
              </a:ext>
            </a:extLst>
          </p:cNvPr>
          <p:cNvSpPr/>
          <p:nvPr/>
        </p:nvSpPr>
        <p:spPr>
          <a:xfrm>
            <a:off x="8203067" y="4925787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</p:spTree>
    <p:extLst>
      <p:ext uri="{BB962C8B-B14F-4D97-AF65-F5344CB8AC3E}">
        <p14:creationId xmlns:p14="http://schemas.microsoft.com/office/powerpoint/2010/main" val="1262653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Backward Induction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Suppose both of us care only about money and both know this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You put yourself in my position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For each proposal by you, </a:t>
            </a:r>
            <a:r>
              <a:rPr lang="en-US" dirty="0">
                <a:solidFill>
                  <a:srgbClr val="FF0000"/>
                </a:solidFill>
              </a:rPr>
              <a:t>what would I choose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If I care only about money, accept either way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If you know this, suggest (80, 20) split, which is accepted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This is a </a:t>
            </a:r>
            <a:r>
              <a:rPr lang="en-US" dirty="0">
                <a:solidFill>
                  <a:srgbClr val="FF0000"/>
                </a:solidFill>
              </a:rPr>
              <a:t>Nash equilibrium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Is there another equilibrium?</a:t>
            </a:r>
            <a:endParaRPr lang="en-US" dirty="0">
              <a:solidFill>
                <a:srgbClr val="FF0000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912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7690A4-2D9A-2742-A1C7-4F6AA17E263D}"/>
              </a:ext>
            </a:extLst>
          </p:cNvPr>
          <p:cNvSpPr/>
          <p:nvPr/>
        </p:nvSpPr>
        <p:spPr>
          <a:xfrm>
            <a:off x="4865913" y="794659"/>
            <a:ext cx="2471057" cy="6313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You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79D35B1-50F4-944F-8F0D-7D9F48410F65}"/>
              </a:ext>
            </a:extLst>
          </p:cNvPr>
          <p:cNvGrpSpPr/>
          <p:nvPr/>
        </p:nvGrpSpPr>
        <p:grpSpPr>
          <a:xfrm>
            <a:off x="4147457" y="1426030"/>
            <a:ext cx="3897087" cy="1077686"/>
            <a:chOff x="4147457" y="1426030"/>
            <a:chExt cx="3897087" cy="107768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8A8DDC0-BFBE-DD44-88FB-6A684BA0A64F}"/>
                </a:ext>
              </a:extLst>
            </p:cNvPr>
            <p:cNvCxnSpPr>
              <a:stCxn id="3" idx="2"/>
            </p:cNvCxnSpPr>
            <p:nvPr/>
          </p:nvCxnSpPr>
          <p:spPr>
            <a:xfrm flipH="1">
              <a:off x="6101441" y="1426030"/>
              <a:ext cx="1" cy="6749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">
              <a:extLst>
                <a:ext uri="{FF2B5EF4-FFF2-40B4-BE49-F238E27FC236}">
                  <a16:creationId xmlns:a16="http://schemas.microsoft.com/office/drawing/2014/main" id="{D326A981-819E-A241-A1A7-5E62E1DC338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47457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Elbow Connector 6">
              <a:extLst>
                <a:ext uri="{FF2B5EF4-FFF2-40B4-BE49-F238E27FC236}">
                  <a16:creationId xmlns:a16="http://schemas.microsoft.com/office/drawing/2014/main" id="{9A516EB5-F618-C642-AE5E-E2EBD3A2C46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6096000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2B5E7BF-B813-EE4A-A0AD-31558CEDF04B}"/>
              </a:ext>
            </a:extLst>
          </p:cNvPr>
          <p:cNvSpPr/>
          <p:nvPr/>
        </p:nvSpPr>
        <p:spPr>
          <a:xfrm>
            <a:off x="3336471" y="2525488"/>
            <a:ext cx="1638300" cy="511627"/>
          </a:xfrm>
          <a:prstGeom prst="rect">
            <a:avLst/>
          </a:prstGeom>
          <a:solidFill>
            <a:schemeClr val="accent1">
              <a:lumMod val="40000"/>
              <a:lumOff val="6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ED496-E5C5-4745-AA90-E519B133CDF1}"/>
              </a:ext>
            </a:extLst>
          </p:cNvPr>
          <p:cNvSpPr/>
          <p:nvPr/>
        </p:nvSpPr>
        <p:spPr>
          <a:xfrm>
            <a:off x="7225394" y="2536374"/>
            <a:ext cx="1638300" cy="511627"/>
          </a:xfrm>
          <a:prstGeom prst="rect">
            <a:avLst/>
          </a:prstGeom>
          <a:solidFill>
            <a:schemeClr val="accent4">
              <a:lumMod val="60000"/>
              <a:lumOff val="4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E5D43F-304B-E346-A144-A6C22B24F9FA}"/>
              </a:ext>
            </a:extLst>
          </p:cNvPr>
          <p:cNvCxnSpPr/>
          <p:nvPr/>
        </p:nvCxnSpPr>
        <p:spPr>
          <a:xfrm>
            <a:off x="4155621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F8F130-C5E8-0A4B-A102-9037D2718A94}"/>
              </a:ext>
            </a:extLst>
          </p:cNvPr>
          <p:cNvCxnSpPr/>
          <p:nvPr/>
        </p:nvCxnSpPr>
        <p:spPr>
          <a:xfrm>
            <a:off x="8052708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A094EE9-3613-EE49-B969-02F52A7DFF43}"/>
              </a:ext>
            </a:extLst>
          </p:cNvPr>
          <p:cNvSpPr/>
          <p:nvPr/>
        </p:nvSpPr>
        <p:spPr>
          <a:xfrm>
            <a:off x="3344635" y="3652159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22149A-1F18-3B49-9132-D48A2CB7EA83}"/>
              </a:ext>
            </a:extLst>
          </p:cNvPr>
          <p:cNvSpPr/>
          <p:nvPr/>
        </p:nvSpPr>
        <p:spPr>
          <a:xfrm>
            <a:off x="7233558" y="3663045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5CCE64-161E-F041-9DA6-7917CDAC6479}"/>
              </a:ext>
            </a:extLst>
          </p:cNvPr>
          <p:cNvGrpSpPr/>
          <p:nvPr/>
        </p:nvGrpSpPr>
        <p:grpSpPr>
          <a:xfrm>
            <a:off x="3336471" y="4174672"/>
            <a:ext cx="1654628" cy="713014"/>
            <a:chOff x="3336471" y="4174672"/>
            <a:chExt cx="1654628" cy="71301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3B2E42C-0470-FC4D-991F-7C03E8E8D0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3375" y="4174672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>
              <a:extLst>
                <a:ext uri="{FF2B5EF4-FFF2-40B4-BE49-F238E27FC236}">
                  <a16:creationId xmlns:a16="http://schemas.microsoft.com/office/drawing/2014/main" id="{023F4AC1-B100-7D49-8875-FBCD2E337081}"/>
                </a:ext>
              </a:extLst>
            </p:cNvPr>
            <p:cNvCxnSpPr/>
            <p:nvPr/>
          </p:nvCxnSpPr>
          <p:spPr>
            <a:xfrm rot="10800000" flipV="1">
              <a:off x="3336471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8DCA2F5A-4FD5-354A-A369-F56C71E1427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163785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5F756-B74B-CD4D-82AD-9C0A4C42DB97}"/>
              </a:ext>
            </a:extLst>
          </p:cNvPr>
          <p:cNvSpPr/>
          <p:nvPr/>
        </p:nvSpPr>
        <p:spPr>
          <a:xfrm>
            <a:off x="2505075" y="4920345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EBAA83-FB30-2D43-A198-2AB7FA9F0E99}"/>
              </a:ext>
            </a:extLst>
          </p:cNvPr>
          <p:cNvSpPr/>
          <p:nvPr/>
        </p:nvSpPr>
        <p:spPr>
          <a:xfrm>
            <a:off x="4305980" y="4920344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949B4D-DBC8-FA46-A355-64EB3D761FE6}"/>
              </a:ext>
            </a:extLst>
          </p:cNvPr>
          <p:cNvGrpSpPr/>
          <p:nvPr/>
        </p:nvGrpSpPr>
        <p:grpSpPr>
          <a:xfrm>
            <a:off x="7233558" y="4180115"/>
            <a:ext cx="1642102" cy="713014"/>
            <a:chOff x="7233558" y="4180115"/>
            <a:chExt cx="1642102" cy="71301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38B36D-221F-EE41-940C-E840AF72A3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40462" y="4180115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81C0D08D-D774-7840-B584-E5409591F472}"/>
                </a:ext>
              </a:extLst>
            </p:cNvPr>
            <p:cNvCxnSpPr/>
            <p:nvPr/>
          </p:nvCxnSpPr>
          <p:spPr>
            <a:xfrm rot="10800000" flipV="1">
              <a:off x="7233558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6BC765B-79F6-D243-B3B8-A29BC57898E6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8048346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A824FB-FFD0-1F4B-BA04-23790E97D775}"/>
              </a:ext>
            </a:extLst>
          </p:cNvPr>
          <p:cNvSpPr/>
          <p:nvPr/>
        </p:nvSpPr>
        <p:spPr>
          <a:xfrm>
            <a:off x="6402162" y="4925788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60F15C-21B6-FF44-8580-0A0E2A413050}"/>
              </a:ext>
            </a:extLst>
          </p:cNvPr>
          <p:cNvSpPr/>
          <p:nvPr/>
        </p:nvSpPr>
        <p:spPr>
          <a:xfrm>
            <a:off x="8203067" y="4925787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63FAD96-7C2A-6D45-8DC6-63A08F3BA6AF}"/>
              </a:ext>
            </a:extLst>
          </p:cNvPr>
          <p:cNvSpPr/>
          <p:nvPr/>
        </p:nvSpPr>
        <p:spPr>
          <a:xfrm>
            <a:off x="3652979" y="5983031"/>
            <a:ext cx="50976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A Nash equilibrium in the ultimatum game</a:t>
            </a:r>
          </a:p>
        </p:txBody>
      </p:sp>
    </p:spTree>
    <p:extLst>
      <p:ext uri="{BB962C8B-B14F-4D97-AF65-F5344CB8AC3E}">
        <p14:creationId xmlns:p14="http://schemas.microsoft.com/office/powerpoint/2010/main" val="374749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90" name="Google Shape;90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dirty="0"/>
          </a:p>
          <a:p>
            <a:pPr marL="457200" indent="-457200"/>
            <a:r>
              <a:rPr lang="en-US" dirty="0"/>
              <a:t>Games with many players</a:t>
            </a:r>
          </a:p>
          <a:p>
            <a:pPr marL="457200" indent="-457200"/>
            <a:r>
              <a:rPr lang="en-US" dirty="0"/>
              <a:t>Games with a sequence of moves</a:t>
            </a:r>
          </a:p>
          <a:p>
            <a:pPr indent="-457200"/>
            <a:r>
              <a:rPr lang="en-US" dirty="0"/>
              <a:t>Mixed strategies</a:t>
            </a:r>
          </a:p>
          <a:p>
            <a:pPr marL="457200" indent="-457200"/>
            <a:r>
              <a:rPr lang="en-US" dirty="0"/>
              <a:t>Does game theory assume that people are self-interested?</a:t>
            </a:r>
            <a:endParaRPr dirty="0"/>
          </a:p>
          <a:p>
            <a:pPr marL="457200" lvl="0" indent="-304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Reading: </a:t>
            </a:r>
            <a:r>
              <a:rPr lang="en-US" dirty="0">
                <a:solidFill>
                  <a:srgbClr val="FF0000"/>
                </a:solidFill>
              </a:rPr>
              <a:t>The Economy</a:t>
            </a:r>
            <a:r>
              <a:rPr lang="en-US" dirty="0"/>
              <a:t> Units 4.6, 4.10, 4.13 to 4.14</a:t>
            </a:r>
            <a:endParaRPr dirty="0"/>
          </a:p>
          <a:p>
            <a:pPr marL="457200" lvl="0" indent="-304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7690A4-2D9A-2742-A1C7-4F6AA17E263D}"/>
              </a:ext>
            </a:extLst>
          </p:cNvPr>
          <p:cNvSpPr/>
          <p:nvPr/>
        </p:nvSpPr>
        <p:spPr>
          <a:xfrm>
            <a:off x="4865913" y="794659"/>
            <a:ext cx="2471057" cy="6313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You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79D35B1-50F4-944F-8F0D-7D9F48410F65}"/>
              </a:ext>
            </a:extLst>
          </p:cNvPr>
          <p:cNvGrpSpPr/>
          <p:nvPr/>
        </p:nvGrpSpPr>
        <p:grpSpPr>
          <a:xfrm>
            <a:off x="4147457" y="1426030"/>
            <a:ext cx="3897087" cy="1077686"/>
            <a:chOff x="4147457" y="1426030"/>
            <a:chExt cx="3897087" cy="107768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8A8DDC0-BFBE-DD44-88FB-6A684BA0A64F}"/>
                </a:ext>
              </a:extLst>
            </p:cNvPr>
            <p:cNvCxnSpPr>
              <a:stCxn id="3" idx="2"/>
            </p:cNvCxnSpPr>
            <p:nvPr/>
          </p:nvCxnSpPr>
          <p:spPr>
            <a:xfrm flipH="1">
              <a:off x="6101441" y="1426030"/>
              <a:ext cx="1" cy="6749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">
              <a:extLst>
                <a:ext uri="{FF2B5EF4-FFF2-40B4-BE49-F238E27FC236}">
                  <a16:creationId xmlns:a16="http://schemas.microsoft.com/office/drawing/2014/main" id="{D326A981-819E-A241-A1A7-5E62E1DC338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47457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Elbow Connector 6">
              <a:extLst>
                <a:ext uri="{FF2B5EF4-FFF2-40B4-BE49-F238E27FC236}">
                  <a16:creationId xmlns:a16="http://schemas.microsoft.com/office/drawing/2014/main" id="{9A516EB5-F618-C642-AE5E-E2EBD3A2C46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6096000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2B5E7BF-B813-EE4A-A0AD-31558CEDF04B}"/>
              </a:ext>
            </a:extLst>
          </p:cNvPr>
          <p:cNvSpPr/>
          <p:nvPr/>
        </p:nvSpPr>
        <p:spPr>
          <a:xfrm>
            <a:off x="3336471" y="2525488"/>
            <a:ext cx="1638300" cy="511627"/>
          </a:xfrm>
          <a:prstGeom prst="rect">
            <a:avLst/>
          </a:prstGeom>
          <a:solidFill>
            <a:schemeClr val="accent4">
              <a:lumMod val="60000"/>
              <a:lumOff val="4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ED496-E5C5-4745-AA90-E519B133CDF1}"/>
              </a:ext>
            </a:extLst>
          </p:cNvPr>
          <p:cNvSpPr/>
          <p:nvPr/>
        </p:nvSpPr>
        <p:spPr>
          <a:xfrm>
            <a:off x="7225394" y="2536374"/>
            <a:ext cx="1638300" cy="511627"/>
          </a:xfrm>
          <a:prstGeom prst="rect">
            <a:avLst/>
          </a:prstGeom>
          <a:solidFill>
            <a:schemeClr val="accent1">
              <a:lumMod val="40000"/>
              <a:lumOff val="6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E5D43F-304B-E346-A144-A6C22B24F9FA}"/>
              </a:ext>
            </a:extLst>
          </p:cNvPr>
          <p:cNvCxnSpPr/>
          <p:nvPr/>
        </p:nvCxnSpPr>
        <p:spPr>
          <a:xfrm>
            <a:off x="4155621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F8F130-C5E8-0A4B-A102-9037D2718A94}"/>
              </a:ext>
            </a:extLst>
          </p:cNvPr>
          <p:cNvCxnSpPr/>
          <p:nvPr/>
        </p:nvCxnSpPr>
        <p:spPr>
          <a:xfrm>
            <a:off x="8052708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A094EE9-3613-EE49-B969-02F52A7DFF43}"/>
              </a:ext>
            </a:extLst>
          </p:cNvPr>
          <p:cNvSpPr/>
          <p:nvPr/>
        </p:nvSpPr>
        <p:spPr>
          <a:xfrm>
            <a:off x="3344635" y="3652159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22149A-1F18-3B49-9132-D48A2CB7EA83}"/>
              </a:ext>
            </a:extLst>
          </p:cNvPr>
          <p:cNvSpPr/>
          <p:nvPr/>
        </p:nvSpPr>
        <p:spPr>
          <a:xfrm>
            <a:off x="7233558" y="3663045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5CCE64-161E-F041-9DA6-7917CDAC6479}"/>
              </a:ext>
            </a:extLst>
          </p:cNvPr>
          <p:cNvGrpSpPr/>
          <p:nvPr/>
        </p:nvGrpSpPr>
        <p:grpSpPr>
          <a:xfrm>
            <a:off x="3336471" y="4174672"/>
            <a:ext cx="1654628" cy="713014"/>
            <a:chOff x="3336471" y="4174672"/>
            <a:chExt cx="1654628" cy="71301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3B2E42C-0470-FC4D-991F-7C03E8E8D0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3375" y="4174672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>
              <a:extLst>
                <a:ext uri="{FF2B5EF4-FFF2-40B4-BE49-F238E27FC236}">
                  <a16:creationId xmlns:a16="http://schemas.microsoft.com/office/drawing/2014/main" id="{023F4AC1-B100-7D49-8875-FBCD2E337081}"/>
                </a:ext>
              </a:extLst>
            </p:cNvPr>
            <p:cNvCxnSpPr/>
            <p:nvPr/>
          </p:nvCxnSpPr>
          <p:spPr>
            <a:xfrm rot="10800000" flipV="1">
              <a:off x="3336471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8DCA2F5A-4FD5-354A-A369-F56C71E1427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163785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5F756-B74B-CD4D-82AD-9C0A4C42DB97}"/>
              </a:ext>
            </a:extLst>
          </p:cNvPr>
          <p:cNvSpPr/>
          <p:nvPr/>
        </p:nvSpPr>
        <p:spPr>
          <a:xfrm>
            <a:off x="2505075" y="4920345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EBAA83-FB30-2D43-A198-2AB7FA9F0E99}"/>
              </a:ext>
            </a:extLst>
          </p:cNvPr>
          <p:cNvSpPr/>
          <p:nvPr/>
        </p:nvSpPr>
        <p:spPr>
          <a:xfrm>
            <a:off x="4305980" y="4920344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949B4D-DBC8-FA46-A355-64EB3D761FE6}"/>
              </a:ext>
            </a:extLst>
          </p:cNvPr>
          <p:cNvGrpSpPr/>
          <p:nvPr/>
        </p:nvGrpSpPr>
        <p:grpSpPr>
          <a:xfrm>
            <a:off x="7233558" y="4180115"/>
            <a:ext cx="1642102" cy="713014"/>
            <a:chOff x="7233558" y="4180115"/>
            <a:chExt cx="1642102" cy="71301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38B36D-221F-EE41-940C-E840AF72A3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40462" y="4180115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81C0D08D-D774-7840-B584-E5409591F472}"/>
                </a:ext>
              </a:extLst>
            </p:cNvPr>
            <p:cNvCxnSpPr/>
            <p:nvPr/>
          </p:nvCxnSpPr>
          <p:spPr>
            <a:xfrm rot="10800000" flipV="1">
              <a:off x="7233558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6BC765B-79F6-D243-B3B8-A29BC57898E6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8048346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A824FB-FFD0-1F4B-BA04-23790E97D775}"/>
              </a:ext>
            </a:extLst>
          </p:cNvPr>
          <p:cNvSpPr/>
          <p:nvPr/>
        </p:nvSpPr>
        <p:spPr>
          <a:xfrm>
            <a:off x="6402162" y="4925788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60F15C-21B6-FF44-8580-0A0E2A413050}"/>
              </a:ext>
            </a:extLst>
          </p:cNvPr>
          <p:cNvSpPr/>
          <p:nvPr/>
        </p:nvSpPr>
        <p:spPr>
          <a:xfrm>
            <a:off x="8203067" y="4925787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F284C36-D879-4C4D-BB68-9C0289C28096}"/>
              </a:ext>
            </a:extLst>
          </p:cNvPr>
          <p:cNvSpPr/>
          <p:nvPr/>
        </p:nvSpPr>
        <p:spPr>
          <a:xfrm>
            <a:off x="3125973" y="5983031"/>
            <a:ext cx="61243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An equilibrium based on a threat that is not credible </a:t>
            </a:r>
          </a:p>
        </p:txBody>
      </p:sp>
    </p:spTree>
    <p:extLst>
      <p:ext uri="{BB962C8B-B14F-4D97-AF65-F5344CB8AC3E}">
        <p14:creationId xmlns:p14="http://schemas.microsoft.com/office/powerpoint/2010/main" val="2544333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Game Theory and Self-Interest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52479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Envy, Spite, and Reciprocity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We have seen that game theory can incorporate guilt and humiliation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It can also accommodate altruism, envy, spite, and </a:t>
            </a:r>
            <a:r>
              <a:rPr lang="en-US" dirty="0">
                <a:solidFill>
                  <a:srgbClr val="FF0000"/>
                </a:solidFill>
              </a:rPr>
              <a:t>reciprocity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Suppose that an unfair offer </a:t>
            </a:r>
            <a:r>
              <a:rPr lang="en-US" dirty="0">
                <a:solidFill>
                  <a:srgbClr val="FF0000"/>
                </a:solidFill>
              </a:rPr>
              <a:t>upsets</a:t>
            </a:r>
            <a:r>
              <a:rPr lang="en-US" dirty="0">
                <a:solidFill>
                  <a:schemeClr val="tx1"/>
                </a:solidFill>
              </a:rPr>
              <a:t> the responder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Punishing the proposer has greater value than money from acceptance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Specifically, rejection of unfair offer yields payoff 30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Then the ultimatum game is transformed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threat</a:t>
            </a:r>
            <a:r>
              <a:rPr lang="en-US" dirty="0">
                <a:solidFill>
                  <a:schemeClr val="tx1"/>
                </a:solidFill>
              </a:rPr>
              <a:t> of rejection becomes </a:t>
            </a:r>
            <a:r>
              <a:rPr lang="en-US" dirty="0">
                <a:solidFill>
                  <a:srgbClr val="FF0000"/>
                </a:solidFill>
              </a:rPr>
              <a:t>credible</a:t>
            </a:r>
            <a:endParaRPr lang="en-US" dirty="0">
              <a:solidFill>
                <a:schemeClr val="tx1"/>
              </a:solidFill>
            </a:endParaRP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Caring </a:t>
            </a:r>
            <a:r>
              <a:rPr lang="en-US" dirty="0">
                <a:solidFill>
                  <a:srgbClr val="FF0000"/>
                </a:solidFill>
              </a:rPr>
              <a:t>less</a:t>
            </a:r>
            <a:r>
              <a:rPr lang="en-US" dirty="0">
                <a:solidFill>
                  <a:schemeClr val="tx1"/>
                </a:solidFill>
              </a:rPr>
              <a:t> about money gets the responder </a:t>
            </a:r>
            <a:r>
              <a:rPr lang="en-US" dirty="0">
                <a:solidFill>
                  <a:srgbClr val="FF0000"/>
                </a:solidFill>
              </a:rPr>
              <a:t>more</a:t>
            </a:r>
            <a:r>
              <a:rPr lang="en-US" dirty="0">
                <a:solidFill>
                  <a:schemeClr val="tx1"/>
                </a:solidFill>
              </a:rPr>
              <a:t> money in equilibrium</a:t>
            </a:r>
            <a:endParaRPr lang="en-US" dirty="0">
              <a:solidFill>
                <a:srgbClr val="FF0000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22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7690A4-2D9A-2742-A1C7-4F6AA17E263D}"/>
              </a:ext>
            </a:extLst>
          </p:cNvPr>
          <p:cNvSpPr/>
          <p:nvPr/>
        </p:nvSpPr>
        <p:spPr>
          <a:xfrm>
            <a:off x="4865913" y="794659"/>
            <a:ext cx="2471057" cy="6313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You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79D35B1-50F4-944F-8F0D-7D9F48410F65}"/>
              </a:ext>
            </a:extLst>
          </p:cNvPr>
          <p:cNvGrpSpPr/>
          <p:nvPr/>
        </p:nvGrpSpPr>
        <p:grpSpPr>
          <a:xfrm>
            <a:off x="4147457" y="1426030"/>
            <a:ext cx="3897087" cy="1077686"/>
            <a:chOff x="4147457" y="1426030"/>
            <a:chExt cx="3897087" cy="107768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8A8DDC0-BFBE-DD44-88FB-6A684BA0A64F}"/>
                </a:ext>
              </a:extLst>
            </p:cNvPr>
            <p:cNvCxnSpPr>
              <a:stCxn id="3" idx="2"/>
            </p:cNvCxnSpPr>
            <p:nvPr/>
          </p:nvCxnSpPr>
          <p:spPr>
            <a:xfrm flipH="1">
              <a:off x="6101441" y="1426030"/>
              <a:ext cx="1" cy="6749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">
              <a:extLst>
                <a:ext uri="{FF2B5EF4-FFF2-40B4-BE49-F238E27FC236}">
                  <a16:creationId xmlns:a16="http://schemas.microsoft.com/office/drawing/2014/main" id="{D326A981-819E-A241-A1A7-5E62E1DC338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47457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Elbow Connector 6">
              <a:extLst>
                <a:ext uri="{FF2B5EF4-FFF2-40B4-BE49-F238E27FC236}">
                  <a16:creationId xmlns:a16="http://schemas.microsoft.com/office/drawing/2014/main" id="{9A516EB5-F618-C642-AE5E-E2EBD3A2C46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6096000" y="2100941"/>
              <a:ext cx="1948544" cy="402775"/>
            </a:xfrm>
            <a:prstGeom prst="bentConnector3">
              <a:avLst>
                <a:gd name="adj1" fmla="val 99721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2B5E7BF-B813-EE4A-A0AD-31558CEDF04B}"/>
              </a:ext>
            </a:extLst>
          </p:cNvPr>
          <p:cNvSpPr/>
          <p:nvPr/>
        </p:nvSpPr>
        <p:spPr>
          <a:xfrm>
            <a:off x="3336471" y="2525488"/>
            <a:ext cx="1638300" cy="511627"/>
          </a:xfrm>
          <a:prstGeom prst="rect">
            <a:avLst/>
          </a:prstGeom>
          <a:solidFill>
            <a:schemeClr val="accent4">
              <a:lumMod val="60000"/>
              <a:lumOff val="4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bg2"/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DED496-E5C5-4745-AA90-E519B133CDF1}"/>
              </a:ext>
            </a:extLst>
          </p:cNvPr>
          <p:cNvSpPr/>
          <p:nvPr/>
        </p:nvSpPr>
        <p:spPr>
          <a:xfrm>
            <a:off x="7225394" y="2536374"/>
            <a:ext cx="1638300" cy="511627"/>
          </a:xfrm>
          <a:prstGeom prst="rect">
            <a:avLst/>
          </a:prstGeom>
          <a:solidFill>
            <a:schemeClr val="accent1">
              <a:lumMod val="40000"/>
              <a:lumOff val="6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Offer</a:t>
            </a:r>
            <a:b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E5D43F-304B-E346-A144-A6C22B24F9FA}"/>
              </a:ext>
            </a:extLst>
          </p:cNvPr>
          <p:cNvCxnSpPr/>
          <p:nvPr/>
        </p:nvCxnSpPr>
        <p:spPr>
          <a:xfrm>
            <a:off x="4155621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F8F130-C5E8-0A4B-A102-9037D2718A94}"/>
              </a:ext>
            </a:extLst>
          </p:cNvPr>
          <p:cNvCxnSpPr/>
          <p:nvPr/>
        </p:nvCxnSpPr>
        <p:spPr>
          <a:xfrm>
            <a:off x="8052708" y="3048001"/>
            <a:ext cx="0" cy="58782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A094EE9-3613-EE49-B969-02F52A7DFF43}"/>
              </a:ext>
            </a:extLst>
          </p:cNvPr>
          <p:cNvSpPr/>
          <p:nvPr/>
        </p:nvSpPr>
        <p:spPr>
          <a:xfrm>
            <a:off x="3344635" y="3652159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22149A-1F18-3B49-9132-D48A2CB7EA83}"/>
              </a:ext>
            </a:extLst>
          </p:cNvPr>
          <p:cNvSpPr/>
          <p:nvPr/>
        </p:nvSpPr>
        <p:spPr>
          <a:xfrm>
            <a:off x="7233558" y="3663045"/>
            <a:ext cx="1638300" cy="511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Me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5CCE64-161E-F041-9DA6-7917CDAC6479}"/>
              </a:ext>
            </a:extLst>
          </p:cNvPr>
          <p:cNvGrpSpPr/>
          <p:nvPr/>
        </p:nvGrpSpPr>
        <p:grpSpPr>
          <a:xfrm>
            <a:off x="3336471" y="4174672"/>
            <a:ext cx="1654628" cy="713014"/>
            <a:chOff x="3336471" y="4174672"/>
            <a:chExt cx="1654628" cy="71301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3B2E42C-0470-FC4D-991F-7C03E8E8D0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43375" y="4174672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>
              <a:extLst>
                <a:ext uri="{FF2B5EF4-FFF2-40B4-BE49-F238E27FC236}">
                  <a16:creationId xmlns:a16="http://schemas.microsoft.com/office/drawing/2014/main" id="{023F4AC1-B100-7D49-8875-FBCD2E337081}"/>
                </a:ext>
              </a:extLst>
            </p:cNvPr>
            <p:cNvCxnSpPr/>
            <p:nvPr/>
          </p:nvCxnSpPr>
          <p:spPr>
            <a:xfrm rot="10800000" flipV="1">
              <a:off x="3336471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8DCA2F5A-4FD5-354A-A369-F56C71E1427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163785" y="4648200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7B5F756-B74B-CD4D-82AD-9C0A4C42DB97}"/>
              </a:ext>
            </a:extLst>
          </p:cNvPr>
          <p:cNvSpPr/>
          <p:nvPr/>
        </p:nvSpPr>
        <p:spPr>
          <a:xfrm>
            <a:off x="2505075" y="4920345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(50, 50)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EBAA83-FB30-2D43-A198-2AB7FA9F0E99}"/>
              </a:ext>
            </a:extLst>
          </p:cNvPr>
          <p:cNvSpPr/>
          <p:nvPr/>
        </p:nvSpPr>
        <p:spPr>
          <a:xfrm>
            <a:off x="4305980" y="4920344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(0, 0)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949B4D-DBC8-FA46-A355-64EB3D761FE6}"/>
              </a:ext>
            </a:extLst>
          </p:cNvPr>
          <p:cNvGrpSpPr/>
          <p:nvPr/>
        </p:nvGrpSpPr>
        <p:grpSpPr>
          <a:xfrm>
            <a:off x="7233558" y="4180115"/>
            <a:ext cx="1642102" cy="713014"/>
            <a:chOff x="7233558" y="4180115"/>
            <a:chExt cx="1642102" cy="71301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38B36D-221F-EE41-940C-E840AF72A3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40462" y="4180115"/>
              <a:ext cx="8164" cy="4735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81C0D08D-D774-7840-B584-E5409591F472}"/>
                </a:ext>
              </a:extLst>
            </p:cNvPr>
            <p:cNvCxnSpPr/>
            <p:nvPr/>
          </p:nvCxnSpPr>
          <p:spPr>
            <a:xfrm rot="10800000" flipV="1">
              <a:off x="7233558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6BC765B-79F6-D243-B3B8-A29BC57898E6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8048346" y="4653643"/>
              <a:ext cx="827314" cy="239486"/>
            </a:xfrm>
            <a:prstGeom prst="bentConnector3">
              <a:avLst>
                <a:gd name="adj1" fmla="val 100000"/>
              </a:avLst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D5A824FB-FFD0-1F4B-BA04-23790E97D775}"/>
              </a:ext>
            </a:extLst>
          </p:cNvPr>
          <p:cNvSpPr/>
          <p:nvPr/>
        </p:nvSpPr>
        <p:spPr>
          <a:xfrm>
            <a:off x="6402162" y="4925788"/>
            <a:ext cx="1337582" cy="51162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Accept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(80, 20)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C60F15C-21B6-FF44-8580-0A0E2A413050}"/>
              </a:ext>
            </a:extLst>
          </p:cNvPr>
          <p:cNvSpPr/>
          <p:nvPr/>
        </p:nvSpPr>
        <p:spPr>
          <a:xfrm>
            <a:off x="8203067" y="4925787"/>
            <a:ext cx="1337582" cy="51162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Reject</a:t>
            </a:r>
            <a:b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</a:br>
            <a:r>
              <a:rPr lang="en-US" sz="1600" b="1" dirty="0">
                <a:solidFill>
                  <a:schemeClr val="tx2">
                    <a:lumMod val="25000"/>
                  </a:schemeClr>
                </a:solidFill>
                <a:latin typeface="Palatino Linotype" panose="02040502050505030304" pitchFamily="18" charset="0"/>
              </a:rPr>
              <a:t>(0, 30)</a:t>
            </a:r>
          </a:p>
        </p:txBody>
      </p:sp>
    </p:spTree>
    <p:extLst>
      <p:ext uri="{BB962C8B-B14F-4D97-AF65-F5344CB8AC3E}">
        <p14:creationId xmlns:p14="http://schemas.microsoft.com/office/powerpoint/2010/main" val="983495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Golden Balls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rgbClr val="FF0000"/>
                </a:solidFill>
              </a:rPr>
              <a:t>Preferences</a:t>
            </a:r>
            <a:r>
              <a:rPr lang="en-US" dirty="0">
                <a:solidFill>
                  <a:schemeClr val="tx1"/>
                </a:solidFill>
              </a:rPr>
              <a:t> over outcomes may depend on factors other than money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For example: choosing split when other steals may be upsetting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Player choosing split may feel </a:t>
            </a:r>
            <a:r>
              <a:rPr lang="en-US" dirty="0">
                <a:solidFill>
                  <a:srgbClr val="FF0000"/>
                </a:solidFill>
              </a:rPr>
              <a:t>exploited</a:t>
            </a:r>
            <a:r>
              <a:rPr lang="en-US" dirty="0">
                <a:solidFill>
                  <a:schemeClr val="tx1"/>
                </a:solidFill>
              </a:rPr>
              <a:t>, hurt, angry, humiliated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Suppose this outcome feels like a loss of $1,000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How does this affect the nature of the game?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How is the </a:t>
            </a:r>
            <a:r>
              <a:rPr lang="en-US" dirty="0">
                <a:solidFill>
                  <a:srgbClr val="FF0000"/>
                </a:solidFill>
              </a:rPr>
              <a:t>payoff matrix </a:t>
            </a:r>
            <a:r>
              <a:rPr lang="en-US" dirty="0">
                <a:solidFill>
                  <a:schemeClr val="tx1"/>
                </a:solidFill>
              </a:rPr>
              <a:t>affected?</a:t>
            </a:r>
          </a:p>
        </p:txBody>
      </p:sp>
    </p:spTree>
    <p:extLst>
      <p:ext uri="{BB962C8B-B14F-4D97-AF65-F5344CB8AC3E}">
        <p14:creationId xmlns:p14="http://schemas.microsoft.com/office/powerpoint/2010/main" val="15737582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(10,000, 10,000)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(-1,000, 20,000)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(20,000, -1,000)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381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Best Responses and Dominant Strategies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9347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Responses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chemeClr val="tx1"/>
                </a:solidFill>
              </a:rPr>
              <a:t>Suppose the choices of others are held fixed but I can choose mine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A strategy that gives me the highest payoff is a </a:t>
            </a:r>
            <a:r>
              <a:rPr lang="en-US" dirty="0">
                <a:solidFill>
                  <a:srgbClr val="FF0000"/>
                </a:solidFill>
              </a:rPr>
              <a:t>best response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In general, my best response depends on what others choose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But sometimes best response is the same no matter what others choose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In this case we say that a player has a (strictly) </a:t>
            </a:r>
            <a:r>
              <a:rPr lang="en-US" dirty="0">
                <a:solidFill>
                  <a:srgbClr val="FF0000"/>
                </a:solidFill>
              </a:rPr>
              <a:t>dominant strategy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Do players have a dominant strategy in (modified) golden balls?</a:t>
            </a:r>
          </a:p>
          <a:p>
            <a:pPr indent="-45720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522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(10,000, 10,000)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(-1,000,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20,000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20,000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6494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(10,000, 10,000)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(-1,000,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20,000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20,000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9804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Games With Many Players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77959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Dominant Strategy Equilibrium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chemeClr val="tx1"/>
                </a:solidFill>
              </a:rPr>
              <a:t>Suppose all players have a dominant strategy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Then the game has a </a:t>
            </a:r>
            <a:r>
              <a:rPr lang="en-US" dirty="0">
                <a:solidFill>
                  <a:srgbClr val="FF0000"/>
                </a:solidFill>
              </a:rPr>
              <a:t>dominant strategy equilibrium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Golden balls (modified) has a dominant strategy equilibrium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What do players choose in this equilibrium?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What payoffs to they get when making these choices? 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Is there a strategy profile at which they would both be better off?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Why don’t they play in accordance with this (better) strategy profile?  </a:t>
            </a:r>
          </a:p>
          <a:p>
            <a:pPr indent="-457200"/>
            <a:endParaRPr lang="en-US" dirty="0">
              <a:solidFill>
                <a:schemeClr val="tx1"/>
              </a:solidFill>
            </a:endParaRPr>
          </a:p>
          <a:p>
            <a:pPr indent="-457200"/>
            <a:endParaRPr lang="en-US" dirty="0">
              <a:solidFill>
                <a:schemeClr val="tx1"/>
              </a:solidFill>
            </a:endParaRPr>
          </a:p>
          <a:p>
            <a:pPr indent="-45720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907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Modification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chemeClr val="tx1"/>
                </a:solidFill>
              </a:rPr>
              <a:t>Now suppose plyers not only feel </a:t>
            </a:r>
            <a:r>
              <a:rPr lang="en-US" dirty="0">
                <a:solidFill>
                  <a:srgbClr val="FF0000"/>
                </a:solidFill>
              </a:rPr>
              <a:t>humiliation</a:t>
            </a:r>
            <a:r>
              <a:rPr lang="en-US" dirty="0">
                <a:solidFill>
                  <a:schemeClr val="tx1"/>
                </a:solidFill>
              </a:rPr>
              <a:t>, but also </a:t>
            </a:r>
            <a:r>
              <a:rPr lang="en-US" dirty="0">
                <a:solidFill>
                  <a:srgbClr val="FF0000"/>
                </a:solidFill>
              </a:rPr>
              <a:t>guilt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They feel bad if they choose steal and the other chooses to split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So bad that the effective payoff is not 20,000 but just 5,000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What does the </a:t>
            </a:r>
            <a:r>
              <a:rPr lang="en-US" dirty="0">
                <a:solidFill>
                  <a:srgbClr val="FF0000"/>
                </a:solidFill>
              </a:rPr>
              <a:t>payoff matrix </a:t>
            </a:r>
            <a:r>
              <a:rPr lang="en-US" dirty="0">
                <a:solidFill>
                  <a:schemeClr val="tx1"/>
                </a:solidFill>
              </a:rPr>
              <a:t>look like in this game?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What are the </a:t>
            </a:r>
            <a:r>
              <a:rPr lang="en-US" dirty="0">
                <a:solidFill>
                  <a:srgbClr val="FF0000"/>
                </a:solidFill>
              </a:rPr>
              <a:t>best responses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Is there a </a:t>
            </a:r>
            <a:r>
              <a:rPr lang="en-US" dirty="0">
                <a:solidFill>
                  <a:srgbClr val="FF0000"/>
                </a:solidFill>
              </a:rPr>
              <a:t>dominant strategy equilibrium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  <a:p>
            <a:pPr indent="-457200"/>
            <a:endParaRPr lang="en-US" dirty="0">
              <a:solidFill>
                <a:schemeClr val="tx1"/>
              </a:solidFill>
            </a:endParaRPr>
          </a:p>
          <a:p>
            <a:pPr indent="-457200"/>
            <a:endParaRPr lang="en-US" dirty="0">
              <a:solidFill>
                <a:schemeClr val="tx1"/>
              </a:solidFill>
            </a:endParaRPr>
          </a:p>
          <a:p>
            <a:pPr indent="-45720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6107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(10,000, 10,000)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(-1,000, 5,000)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(5,000, -1,000)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53470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10,000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10,000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(-1,000, 5,000)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(5,000, -1,000)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8133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Nash Equilibrium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1491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Nash Equilibrium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chemeClr val="tx1"/>
                </a:solidFill>
              </a:rPr>
              <a:t>Consider a </a:t>
            </a:r>
            <a:r>
              <a:rPr lang="en-US" dirty="0">
                <a:solidFill>
                  <a:srgbClr val="FF0000"/>
                </a:solidFill>
              </a:rPr>
              <a:t>profile of strategies</a:t>
            </a:r>
            <a:r>
              <a:rPr lang="en-US" dirty="0">
                <a:solidFill>
                  <a:schemeClr val="tx1"/>
                </a:solidFill>
              </a:rPr>
              <a:t>, one for each player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Example: (Split, Steal) is a strategy profile, as is (Steal, Steal)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Profile is a </a:t>
            </a:r>
            <a:r>
              <a:rPr lang="en-US" dirty="0">
                <a:solidFill>
                  <a:srgbClr val="FF0000"/>
                </a:solidFill>
              </a:rPr>
              <a:t>Nash equilibrium </a:t>
            </a:r>
            <a:r>
              <a:rPr lang="en-US" dirty="0">
                <a:solidFill>
                  <a:schemeClr val="tx1"/>
                </a:solidFill>
              </a:rPr>
              <a:t>if each strategy is best response to the other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No player has incentive to </a:t>
            </a:r>
            <a:r>
              <a:rPr lang="en-US" dirty="0">
                <a:solidFill>
                  <a:srgbClr val="FF0000"/>
                </a:solidFill>
              </a:rPr>
              <a:t>deviate unilaterally </a:t>
            </a:r>
            <a:r>
              <a:rPr lang="en-US" dirty="0">
                <a:solidFill>
                  <a:schemeClr val="tx1"/>
                </a:solidFill>
              </a:rPr>
              <a:t>from a Nash equilibrium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How many Nash equilibria in Golden Balls (with humiliation and guilt)?</a:t>
            </a:r>
          </a:p>
        </p:txBody>
      </p:sp>
    </p:spTree>
    <p:extLst>
      <p:ext uri="{BB962C8B-B14F-4D97-AF65-F5344CB8AC3E}">
        <p14:creationId xmlns:p14="http://schemas.microsoft.com/office/powerpoint/2010/main" val="1634723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A45EE57-7F9E-9E44-827F-D62D7DEFE313}"/>
              </a:ext>
            </a:extLst>
          </p:cNvPr>
          <p:cNvGraphicFramePr>
            <a:graphicFrameLocks noGrp="1"/>
          </p:cNvGraphicFramePr>
          <p:nvPr/>
        </p:nvGraphicFramePr>
        <p:xfrm>
          <a:off x="956931" y="1063256"/>
          <a:ext cx="10462436" cy="419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757">
                  <a:extLst>
                    <a:ext uri="{9D8B030D-6E8A-4147-A177-3AD203B41FA5}">
                      <a16:colId xmlns:a16="http://schemas.microsoft.com/office/drawing/2014/main" val="1639606735"/>
                    </a:ext>
                  </a:extLst>
                </a:gridCol>
                <a:gridCol w="1860698">
                  <a:extLst>
                    <a:ext uri="{9D8B030D-6E8A-4147-A177-3AD203B41FA5}">
                      <a16:colId xmlns:a16="http://schemas.microsoft.com/office/drawing/2014/main" val="1971690240"/>
                    </a:ext>
                  </a:extLst>
                </a:gridCol>
                <a:gridCol w="3274828">
                  <a:extLst>
                    <a:ext uri="{9D8B030D-6E8A-4147-A177-3AD203B41FA5}">
                      <a16:colId xmlns:a16="http://schemas.microsoft.com/office/drawing/2014/main" val="3418311058"/>
                    </a:ext>
                  </a:extLst>
                </a:gridCol>
                <a:gridCol w="3381153">
                  <a:extLst>
                    <a:ext uri="{9D8B030D-6E8A-4147-A177-3AD203B41FA5}">
                      <a16:colId xmlns:a16="http://schemas.microsoft.com/office/drawing/2014/main" val="3911662170"/>
                    </a:ext>
                  </a:extLst>
                </a:gridCol>
              </a:tblGrid>
              <a:tr h="1049965"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324123"/>
                  </a:ext>
                </a:extLst>
              </a:tr>
              <a:tr h="1049965">
                <a:tc>
                  <a:txBody>
                    <a:bodyPr/>
                    <a:lstStyle/>
                    <a:p>
                      <a:endParaRPr lang="en-US" sz="200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721400"/>
                  </a:ext>
                </a:extLst>
              </a:tr>
              <a:tr h="104996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Split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10,000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10,000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(-1,000, 5,000)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6058737"/>
                  </a:ext>
                </a:extLst>
              </a:tr>
              <a:tr h="104996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Steal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(5,000, -1,000)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596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3682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457200" indent="-457200"/>
            <a:r>
              <a:rPr lang="en-US" sz="4000" dirty="0"/>
              <a:t>Mixed Strategies</a:t>
            </a:r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85190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Existence of Equilibrium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-457200"/>
            <a:r>
              <a:rPr lang="en-US" dirty="0">
                <a:solidFill>
                  <a:schemeClr val="tx1"/>
                </a:solidFill>
              </a:rPr>
              <a:t>Some games have </a:t>
            </a:r>
            <a:r>
              <a:rPr lang="en-US" dirty="0">
                <a:solidFill>
                  <a:srgbClr val="FF0000"/>
                </a:solidFill>
              </a:rPr>
              <a:t>multiple Nash equilibria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But </a:t>
            </a:r>
            <a:r>
              <a:rPr lang="en-US" dirty="0">
                <a:solidFill>
                  <a:srgbClr val="FF0000"/>
                </a:solidFill>
              </a:rPr>
              <a:t>do all games have at least one equilibrium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Consider Rock-Paper-Scissors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Winner gets $10 from loser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Both get zero if nobody wins</a:t>
            </a:r>
          </a:p>
          <a:p>
            <a:pPr indent="-457200"/>
            <a:r>
              <a:rPr lang="en-US" dirty="0">
                <a:solidFill>
                  <a:schemeClr val="tx1"/>
                </a:solidFill>
              </a:rPr>
              <a:t>What does the </a:t>
            </a:r>
            <a:r>
              <a:rPr lang="en-US" dirty="0">
                <a:solidFill>
                  <a:srgbClr val="FF0000"/>
                </a:solidFill>
              </a:rPr>
              <a:t>payoff matrix</a:t>
            </a:r>
            <a:r>
              <a:rPr lang="en-US" dirty="0">
                <a:solidFill>
                  <a:schemeClr val="tx1"/>
                </a:solidFill>
              </a:rPr>
              <a:t> look like?</a:t>
            </a:r>
          </a:p>
        </p:txBody>
      </p:sp>
    </p:spTree>
    <p:extLst>
      <p:ext uri="{BB962C8B-B14F-4D97-AF65-F5344CB8AC3E}">
        <p14:creationId xmlns:p14="http://schemas.microsoft.com/office/powerpoint/2010/main" val="17976314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1120197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988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Many Players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For most economic applications, need to consider </a:t>
            </a:r>
            <a:r>
              <a:rPr lang="en-US" dirty="0">
                <a:solidFill>
                  <a:srgbClr val="FF0000"/>
                </a:solidFill>
              </a:rPr>
              <a:t>many players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Firms in an industry, countries in the world, drivers on a road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Payoffs cannot be represented using matrices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But in some case, payoffs depend only on </a:t>
            </a:r>
            <a:r>
              <a:rPr lang="en-US" dirty="0">
                <a:solidFill>
                  <a:srgbClr val="FF0000"/>
                </a:solidFill>
              </a:rPr>
              <a:t>aggregate choice </a:t>
            </a:r>
            <a:r>
              <a:rPr lang="en-US" dirty="0">
                <a:solidFill>
                  <a:schemeClr val="tx1"/>
                </a:solidFill>
              </a:rPr>
              <a:t>by others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>
                <a:solidFill>
                  <a:schemeClr val="tx1"/>
                </a:solidFill>
              </a:rPr>
              <a:t>Examples: </a:t>
            </a:r>
            <a:r>
              <a:rPr lang="en-US" dirty="0">
                <a:solidFill>
                  <a:srgbClr val="FF0000"/>
                </a:solidFill>
              </a:rPr>
              <a:t>greenhouse gas emissions</a:t>
            </a:r>
            <a:r>
              <a:rPr lang="en-US" dirty="0">
                <a:solidFill>
                  <a:schemeClr val="tx1"/>
                </a:solidFill>
              </a:rPr>
              <a:t>, contributions to charity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1940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507824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05557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337513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87328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291007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Rock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i="1" dirty="0">
                          <a:latin typeface="Palatino Linotype" panose="02040502050505030304" pitchFamily="18" charset="0"/>
                        </a:rPr>
                        <a:t>Scissors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(-10,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10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-10)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(0, 0)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05082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Another Example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Consider an </a:t>
            </a:r>
            <a:r>
              <a:rPr lang="en-US" dirty="0">
                <a:solidFill>
                  <a:srgbClr val="FF0000"/>
                </a:solidFill>
              </a:rPr>
              <a:t>all-pay auction</a:t>
            </a:r>
          </a:p>
          <a:p>
            <a:pPr lvl="0" indent="-457200"/>
            <a:r>
              <a:rPr lang="en-US" dirty="0"/>
              <a:t>Highest bidder gets prize but all bidders must pay their bid</a:t>
            </a:r>
          </a:p>
          <a:p>
            <a:pPr lvl="0" indent="-457200"/>
            <a:r>
              <a:rPr lang="en-US" dirty="0"/>
              <a:t>If many bidders tie for highest bid, prize is shared by them equally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Applications: </a:t>
            </a:r>
            <a:r>
              <a:rPr lang="en-US" dirty="0">
                <a:solidFill>
                  <a:srgbClr val="FF0000"/>
                </a:solidFill>
              </a:rPr>
              <a:t>lobbying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arms races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patent races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scientific research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Can we model this as a game? </a:t>
            </a:r>
          </a:p>
        </p:txBody>
      </p:sp>
    </p:spTree>
    <p:extLst>
      <p:ext uri="{BB962C8B-B14F-4D97-AF65-F5344CB8AC3E}">
        <p14:creationId xmlns:p14="http://schemas.microsoft.com/office/powerpoint/2010/main" val="16578005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All-Pay Auction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All-pay auctions: highest bidder wins but </a:t>
            </a:r>
            <a:r>
              <a:rPr lang="en-US" dirty="0">
                <a:solidFill>
                  <a:srgbClr val="FF0000"/>
                </a:solidFill>
              </a:rPr>
              <a:t>all bidders pay </a:t>
            </a:r>
            <a:r>
              <a:rPr lang="en-US" dirty="0"/>
              <a:t>their bids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Consider two bidders, prize has value 2.50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Three possible bids: 0, 1, and 2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Highest bidder gets 2.50 minus bid, other bidder loses bid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If tied they share the prize: each get 1.25 minus bid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This way we can build a payoff matrix</a:t>
            </a:r>
          </a:p>
        </p:txBody>
      </p:sp>
    </p:spTree>
    <p:extLst>
      <p:ext uri="{BB962C8B-B14F-4D97-AF65-F5344CB8AC3E}">
        <p14:creationId xmlns:p14="http://schemas.microsoft.com/office/powerpoint/2010/main" val="19973237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8912837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(1.25, 1.25)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0.50)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(0.25, 0.25)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-1)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(-0.75, -0.75)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6211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804038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(1.25, 1.25)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0.50)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(0.25, 0.25)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-1)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(-0.75, -0.75)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46233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153679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(1.25, 1.25)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0.50)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(0.25, 0.25)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-1)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(-0.75, -0.75)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26094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913310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(1.25, 1.25)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0.50)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1.50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0)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(0.25, 0.25)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</a:t>
                      </a:r>
                      <a:r>
                        <a:rPr lang="en-US" sz="2000" b="1" i="1" u="sng" dirty="0">
                          <a:latin typeface="Palatino Linotype" panose="02040502050505030304" pitchFamily="18" charset="0"/>
                        </a:rPr>
                        <a:t>0.50</a:t>
                      </a: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, -1)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(-0.75, -0.75)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89880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Best Responses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If the I bid 0, what is your </a:t>
            </a:r>
            <a:r>
              <a:rPr lang="en-US" dirty="0">
                <a:solidFill>
                  <a:srgbClr val="FF0000"/>
                </a:solidFill>
              </a:rPr>
              <a:t>best response</a:t>
            </a:r>
            <a:r>
              <a:rPr lang="en-US" dirty="0"/>
              <a:t>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What if I bid 1? </a:t>
            </a:r>
          </a:p>
          <a:p>
            <a:pPr lvl="0" indent="-457200"/>
            <a:r>
              <a:rPr lang="en-US" dirty="0"/>
              <a:t>What if I bid 2? </a:t>
            </a:r>
          </a:p>
          <a:p>
            <a:pPr lvl="0" indent="-457200"/>
            <a:r>
              <a:rPr lang="en-US" dirty="0"/>
              <a:t>Does this game have a </a:t>
            </a:r>
            <a:r>
              <a:rPr lang="en-US" dirty="0">
                <a:solidFill>
                  <a:srgbClr val="FF0000"/>
                </a:solidFill>
              </a:rPr>
              <a:t>Nash equilibrium</a:t>
            </a:r>
            <a:r>
              <a:rPr lang="en-US" dirty="0"/>
              <a:t>? </a:t>
            </a:r>
          </a:p>
          <a:p>
            <a:pPr lvl="0" indent="-457200"/>
            <a:r>
              <a:rPr lang="en-US" dirty="0"/>
              <a:t>What if we randomize over the available bids?</a:t>
            </a:r>
          </a:p>
          <a:p>
            <a:pPr lvl="0" indent="-457200"/>
            <a:r>
              <a:rPr lang="en-US" dirty="0"/>
              <a:t>These are called </a:t>
            </a:r>
            <a:r>
              <a:rPr lang="en-US" dirty="0">
                <a:solidFill>
                  <a:srgbClr val="FF0000"/>
                </a:solidFill>
              </a:rPr>
              <a:t>mixed strategies</a:t>
            </a:r>
          </a:p>
          <a:p>
            <a:pPr lvl="0" indent="-457200"/>
            <a:endParaRPr lang="en-US" dirty="0"/>
          </a:p>
          <a:p>
            <a:pPr lvl="0" indent="-457200"/>
            <a:endParaRPr lang="en-US" dirty="0"/>
          </a:p>
          <a:p>
            <a:pPr lvl="0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4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Pollution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lvl="0" indent="-457200"/>
            <a:r>
              <a:rPr lang="en-US" dirty="0">
                <a:solidFill>
                  <a:schemeClr val="tx1"/>
                </a:solidFill>
              </a:rPr>
              <a:t>Four paper manufacturing firms, each located by a water source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Each can </a:t>
            </a:r>
            <a:r>
              <a:rPr lang="en-US" dirty="0">
                <a:solidFill>
                  <a:srgbClr val="FF0000"/>
                </a:solidFill>
              </a:rPr>
              <a:t>clean</a:t>
            </a:r>
            <a:r>
              <a:rPr lang="en-US" dirty="0">
                <a:solidFill>
                  <a:schemeClr val="tx1"/>
                </a:solidFill>
              </a:rPr>
              <a:t> wastewater before discharge, or choose to pollute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Cost of </a:t>
            </a:r>
            <a:r>
              <a:rPr lang="en-US" dirty="0">
                <a:solidFill>
                  <a:srgbClr val="FF0000"/>
                </a:solidFill>
              </a:rPr>
              <a:t>cleaning</a:t>
            </a:r>
            <a:r>
              <a:rPr lang="en-US" dirty="0">
                <a:solidFill>
                  <a:schemeClr val="tx1"/>
                </a:solidFill>
              </a:rPr>
              <a:t> before discharge is $10 million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If any firm pollutes, intake water must be </a:t>
            </a:r>
            <a:r>
              <a:rPr lang="en-US" dirty="0">
                <a:solidFill>
                  <a:srgbClr val="FF0000"/>
                </a:solidFill>
              </a:rPr>
              <a:t>treated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Cost of </a:t>
            </a:r>
            <a:r>
              <a:rPr lang="en-US" dirty="0">
                <a:solidFill>
                  <a:srgbClr val="FF0000"/>
                </a:solidFill>
              </a:rPr>
              <a:t>treating</a:t>
            </a:r>
            <a:r>
              <a:rPr lang="en-US" dirty="0">
                <a:solidFill>
                  <a:schemeClr val="tx1"/>
                </a:solidFill>
              </a:rPr>
              <a:t> before use is lower when fewer firms pollute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For each polluting firm, </a:t>
            </a:r>
            <a:r>
              <a:rPr lang="en-US" dirty="0">
                <a:solidFill>
                  <a:srgbClr val="FF0000"/>
                </a:solidFill>
              </a:rPr>
              <a:t>treatment cost </a:t>
            </a:r>
            <a:r>
              <a:rPr lang="en-US" dirty="0">
                <a:solidFill>
                  <a:schemeClr val="tx1"/>
                </a:solidFill>
              </a:rPr>
              <a:t>rises by $8 million (range 0-32)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Each player’s payoff depends on her choice and </a:t>
            </a:r>
            <a:r>
              <a:rPr lang="en-US" dirty="0">
                <a:solidFill>
                  <a:srgbClr val="FF0000"/>
                </a:solidFill>
              </a:rPr>
              <a:t>aggregate pollution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What does the payoff matrix look like? 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Do players have a </a:t>
            </a:r>
            <a:r>
              <a:rPr lang="en-US" dirty="0">
                <a:solidFill>
                  <a:srgbClr val="FF0000"/>
                </a:solidFill>
              </a:rPr>
              <a:t>dominant strategy</a:t>
            </a:r>
            <a:r>
              <a:rPr lang="en-US" dirty="0">
                <a:solidFill>
                  <a:schemeClr val="tx1"/>
                </a:solidFill>
              </a:rPr>
              <a:t>? 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What is an </a:t>
            </a:r>
            <a:r>
              <a:rPr lang="en-US" dirty="0">
                <a:solidFill>
                  <a:srgbClr val="FF0000"/>
                </a:solidFill>
              </a:rPr>
              <a:t>equilibrium</a:t>
            </a:r>
            <a:r>
              <a:rPr lang="en-US" dirty="0">
                <a:solidFill>
                  <a:schemeClr val="tx1"/>
                </a:solidFill>
              </a:rPr>
              <a:t> strategy profile?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7930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Mixed Strategies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Suppose players can </a:t>
            </a:r>
            <a:r>
              <a:rPr lang="en-US" dirty="0">
                <a:solidFill>
                  <a:srgbClr val="FF0000"/>
                </a:solidFill>
              </a:rPr>
              <a:t>randomize</a:t>
            </a:r>
            <a:r>
              <a:rPr lang="en-US" dirty="0"/>
              <a:t> over their available strategies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Instead of choosing a strategy, choose a probability distribution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Example: choose each of the three bids with probability 1/3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This is a </a:t>
            </a:r>
            <a:r>
              <a:rPr lang="en-US" dirty="0">
                <a:solidFill>
                  <a:srgbClr val="FF0000"/>
                </a:solidFill>
              </a:rPr>
              <a:t>mixed strategy </a:t>
            </a:r>
            <a:r>
              <a:rPr lang="en-US" dirty="0"/>
              <a:t>(underlying strategies are </a:t>
            </a:r>
            <a:r>
              <a:rPr lang="en-US" dirty="0">
                <a:solidFill>
                  <a:srgbClr val="FF0000"/>
                </a:solidFill>
              </a:rPr>
              <a:t>pure strategies</a:t>
            </a:r>
            <a:r>
              <a:rPr lang="en-US" dirty="0"/>
              <a:t>)</a:t>
            </a:r>
          </a:p>
          <a:p>
            <a:pPr indent="-457200"/>
            <a:r>
              <a:rPr lang="en-US" dirty="0"/>
              <a:t>In this case we consider </a:t>
            </a:r>
            <a:r>
              <a:rPr lang="en-US" dirty="0">
                <a:solidFill>
                  <a:srgbClr val="FF0000"/>
                </a:solidFill>
              </a:rPr>
              <a:t>expected payoffs </a:t>
            </a:r>
            <a:r>
              <a:rPr lang="en-US" dirty="0"/>
              <a:t> </a:t>
            </a:r>
          </a:p>
          <a:p>
            <a:pPr indent="-457200"/>
            <a:endParaRPr lang="en-US" dirty="0"/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3551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Expected Payoffs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What if we both randomize? 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Suppose I bid 1 and 2 with equal probability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You bid 0 and 1 with equal probability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Think of </a:t>
            </a:r>
            <a:r>
              <a:rPr lang="en-US" dirty="0">
                <a:solidFill>
                  <a:srgbClr val="FF0000"/>
                </a:solidFill>
              </a:rPr>
              <a:t>probability for each cell </a:t>
            </a:r>
            <a:r>
              <a:rPr lang="en-US" dirty="0"/>
              <a:t>of the matrix</a:t>
            </a:r>
          </a:p>
        </p:txBody>
      </p:sp>
    </p:spTree>
    <p:extLst>
      <p:ext uri="{BB962C8B-B14F-4D97-AF65-F5344CB8AC3E}">
        <p14:creationId xmlns:p14="http://schemas.microsoft.com/office/powerpoint/2010/main" val="38852725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BB605ED-FF3A-BD41-8F4C-3B8349D866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167052"/>
              </p:ext>
            </p:extLst>
          </p:nvPr>
        </p:nvGraphicFramePr>
        <p:xfrm>
          <a:off x="1372781" y="1708494"/>
          <a:ext cx="9610650" cy="346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130">
                  <a:extLst>
                    <a:ext uri="{9D8B030D-6E8A-4147-A177-3AD203B41FA5}">
                      <a16:colId xmlns:a16="http://schemas.microsoft.com/office/drawing/2014/main" val="759090995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574848423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618562942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320825589"/>
                    </a:ext>
                  </a:extLst>
                </a:gridCol>
                <a:gridCol w="1922130">
                  <a:extLst>
                    <a:ext uri="{9D8B030D-6E8A-4147-A177-3AD203B41FA5}">
                      <a16:colId xmlns:a16="http://schemas.microsoft.com/office/drawing/2014/main" val="2452437309"/>
                    </a:ext>
                  </a:extLst>
                </a:gridCol>
              </a:tblGrid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98491"/>
                  </a:ext>
                </a:extLst>
              </a:tr>
              <a:tr h="693912">
                <a:tc>
                  <a:txBody>
                    <a:bodyPr/>
                    <a:lstStyle/>
                    <a:p>
                      <a:endParaRPr lang="en-US" sz="2000" b="0" i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2000" b="0" i="0" u="none" dirty="0">
                        <a:latin typeface="Palatino Linotype" panose="020405020505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1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7423072"/>
                  </a:ext>
                </a:extLst>
              </a:tr>
              <a:tr h="693912">
                <a:tc rowSpan="3">
                  <a:txBody>
                    <a:bodyPr/>
                    <a:lstStyle/>
                    <a:p>
                      <a:pPr algn="ctr"/>
                      <a:r>
                        <a:rPr lang="en-US" sz="2000" b="1" i="0" u="none" dirty="0">
                          <a:latin typeface="Palatino Linotype" panose="02040502050505030304" pitchFamily="18" charset="0"/>
                        </a:rPr>
                        <a:t>You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(1.25, 1.25)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(0, 1.50)</a:t>
                      </a:r>
                    </a:p>
                  </a:txBody>
                  <a:tcPr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(0, 0.50)</a:t>
                      </a:r>
                    </a:p>
                  </a:txBody>
                  <a:tcPr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734842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(1.50, 0)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(0.25, 0.25)</a:t>
                      </a:r>
                    </a:p>
                  </a:txBody>
                  <a:tcPr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(-1, 0.50)</a:t>
                      </a:r>
                    </a:p>
                  </a:txBody>
                  <a:tcPr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991777"/>
                  </a:ext>
                </a:extLst>
              </a:tr>
              <a:tr h="693912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Bid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(0.50, -1)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b="0" i="0" u="none" dirty="0">
                          <a:latin typeface="Palatino Linotype" panose="02040502050505030304" pitchFamily="18" charset="0"/>
                        </a:rPr>
                        <a:t>(-0.75, -0.75)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644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15303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Expected Payoffs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Google Shape;102;p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/>
              <a:p>
                <a:pPr marL="457200" lvl="0" indent="-457200" algn="l" rtl="0">
                  <a:lnSpc>
                    <a:spcPct val="90000"/>
                  </a:lnSpc>
                  <a:spcAft>
                    <a:spcPts val="0"/>
                  </a:spcAft>
                  <a:buClr>
                    <a:schemeClr val="dk1"/>
                  </a:buClr>
                  <a:buSzPts val="2400"/>
                  <a:buChar char="•"/>
                </a:pPr>
                <a:r>
                  <a:rPr lang="en-US" dirty="0"/>
                  <a:t>If I bid 1 and 2 with equal probability</a:t>
                </a:r>
              </a:p>
              <a:p>
                <a:pPr marL="457200" lvl="0" indent="-457200" algn="l" rtl="0">
                  <a:lnSpc>
                    <a:spcPct val="90000"/>
                  </a:lnSpc>
                  <a:spcAft>
                    <a:spcPts val="0"/>
                  </a:spcAft>
                  <a:buClr>
                    <a:schemeClr val="dk1"/>
                  </a:buClr>
                  <a:buSzPts val="2400"/>
                  <a:buChar char="•"/>
                </a:pPr>
                <a:r>
                  <a:rPr lang="en-US" dirty="0"/>
                  <a:t>And you bid 0 and 1 with equal probability</a:t>
                </a:r>
              </a:p>
              <a:p>
                <a:pPr marL="457200" lvl="0" indent="-457200" algn="l" rtl="0">
                  <a:lnSpc>
                    <a:spcPct val="90000"/>
                  </a:lnSpc>
                  <a:spcAft>
                    <a:spcPts val="0"/>
                  </a:spcAft>
                  <a:buClr>
                    <a:schemeClr val="dk1"/>
                  </a:buClr>
                  <a:buSzPts val="2400"/>
                  <a:buChar char="•"/>
                </a:pPr>
                <a:r>
                  <a:rPr lang="en-US" dirty="0"/>
                  <a:t>Your </a:t>
                </a:r>
                <a:r>
                  <a:rPr lang="en-US" dirty="0">
                    <a:solidFill>
                      <a:srgbClr val="FF0000"/>
                    </a:solidFill>
                  </a:rPr>
                  <a:t>expected payoff </a:t>
                </a:r>
                <a:r>
                  <a:rPr lang="en-US" dirty="0"/>
                  <a:t>is</a:t>
                </a:r>
              </a:p>
              <a:p>
                <a:pPr marL="0" indent="0" algn="ctr">
                  <a:buNone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0.25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(−1)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den>
                    </m:f>
                  </m:oMath>
                </a14:m>
                <a:endParaRPr lang="en-US" dirty="0"/>
              </a:p>
              <a:p>
                <a:pPr lvl="0" indent="-457200"/>
                <a:r>
                  <a:rPr lang="en-US" dirty="0"/>
                  <a:t>Clearly this is not a </a:t>
                </a:r>
                <a:r>
                  <a:rPr lang="en-US" dirty="0">
                    <a:solidFill>
                      <a:srgbClr val="FF0000"/>
                    </a:solidFill>
                  </a:rPr>
                  <a:t>best response for you </a:t>
                </a:r>
                <a:r>
                  <a:rPr lang="en-US" dirty="0"/>
                  <a:t>(why is this?)</a:t>
                </a:r>
                <a:endParaRPr lang="en-US" i="1" dirty="0">
                  <a:solidFill>
                    <a:srgbClr val="FF0000"/>
                  </a:solidFill>
                </a:endParaRPr>
              </a:p>
              <a:p>
                <a:pPr lvl="0" indent="-457200"/>
                <a:r>
                  <a:rPr lang="en-US" dirty="0"/>
                  <a:t>So this can’t be an </a:t>
                </a:r>
                <a:r>
                  <a:rPr lang="en-US" dirty="0">
                    <a:solidFill>
                      <a:srgbClr val="FF0000"/>
                    </a:solidFill>
                  </a:rPr>
                  <a:t>equilibrium</a:t>
                </a:r>
              </a:p>
            </p:txBody>
          </p:sp>
        </mc:Choice>
        <mc:Fallback xmlns="">
          <p:sp>
            <p:nvSpPr>
              <p:cNvPr id="102" name="Google Shape;102;p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38200" y="1825625"/>
                <a:ext cx="10515600" cy="4351338"/>
              </a:xfrm>
              <a:prstGeom prst="rect">
                <a:avLst/>
              </a:prstGeom>
              <a:blipFill>
                <a:blip r:embed="rId3"/>
                <a:stretch>
                  <a:fillRect l="-72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74233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/>
            <a:r>
              <a:rPr lang="en-US" dirty="0"/>
              <a:t>Equilibrium in the All-Pay Auction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/>
            <a:r>
              <a:rPr lang="en-US" dirty="0"/>
              <a:t>Equilibrium: profile of distributions where none can </a:t>
            </a:r>
            <a:r>
              <a:rPr lang="en-US" dirty="0">
                <a:solidFill>
                  <a:srgbClr val="FF0000"/>
                </a:solidFill>
              </a:rPr>
              <a:t>profitably deviate</a:t>
            </a:r>
          </a:p>
          <a:p>
            <a:pPr lvl="0" indent="-457200"/>
            <a:r>
              <a:rPr lang="en-US" dirty="0">
                <a:solidFill>
                  <a:srgbClr val="FF0000"/>
                </a:solidFill>
              </a:rPr>
              <a:t>Nash’s Theorem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i="1" dirty="0">
                <a:solidFill>
                  <a:schemeClr val="tx1"/>
                </a:solidFill>
              </a:rPr>
              <a:t>every finite game has an equilibrium</a:t>
            </a:r>
            <a:endParaRPr lang="en-US" i="1" dirty="0"/>
          </a:p>
          <a:p>
            <a:pPr lvl="0" indent="-457200"/>
            <a:r>
              <a:rPr lang="en-US" dirty="0"/>
              <a:t>What’s an equilibrium in the </a:t>
            </a:r>
            <a:r>
              <a:rPr lang="en-US" dirty="0">
                <a:solidFill>
                  <a:srgbClr val="FF0000"/>
                </a:solidFill>
              </a:rPr>
              <a:t>all-pay-auction</a:t>
            </a:r>
            <a:r>
              <a:rPr lang="en-US" dirty="0"/>
              <a:t>?</a:t>
            </a:r>
          </a:p>
          <a:p>
            <a:pPr lvl="0" indent="-457200"/>
            <a:r>
              <a:rPr lang="en-US" dirty="0"/>
              <a:t>Bid 1 with probability 3/5, bid 0 and 2 with probability 1/5 each</a:t>
            </a:r>
          </a:p>
          <a:p>
            <a:pPr lvl="0" indent="-457200"/>
            <a:r>
              <a:rPr lang="en-US" dirty="0"/>
              <a:t>If I choose this, all of your strategies yield same expected payoff</a:t>
            </a:r>
          </a:p>
          <a:p>
            <a:pPr lvl="0" indent="-457200"/>
            <a:r>
              <a:rPr lang="en-US" dirty="0"/>
              <a:t>If you choose this, all of my strategies yield same expected payoff</a:t>
            </a:r>
          </a:p>
          <a:p>
            <a:pPr lvl="0" indent="-457200"/>
            <a:r>
              <a:rPr lang="en-US" dirty="0"/>
              <a:t>No player can profitably deviate; this is a </a:t>
            </a:r>
            <a:r>
              <a:rPr lang="en-US" dirty="0">
                <a:solidFill>
                  <a:srgbClr val="FF0000"/>
                </a:solidFill>
              </a:rPr>
              <a:t>Nash equilibrium</a:t>
            </a:r>
          </a:p>
          <a:p>
            <a:pPr lvl="0" indent="-457200"/>
            <a:r>
              <a:rPr lang="en-US" dirty="0"/>
              <a:t>What is each player’s </a:t>
            </a:r>
            <a:r>
              <a:rPr lang="en-US" dirty="0">
                <a:solidFill>
                  <a:srgbClr val="FF0000"/>
                </a:solidFill>
              </a:rPr>
              <a:t>expected payoff </a:t>
            </a:r>
            <a:r>
              <a:rPr lang="en-US" dirty="0"/>
              <a:t>in equilibrium? Answer: 0.25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5408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alatino Linotype"/>
              <a:buNone/>
            </a:pPr>
            <a:r>
              <a:rPr lang="en-US" dirty="0"/>
              <a:t>Conclusions</a:t>
            </a:r>
            <a:endParaRPr dirty="0"/>
          </a:p>
        </p:txBody>
      </p:sp>
      <p:sp>
        <p:nvSpPr>
          <p:cNvPr id="96" name="Google Shape;96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52745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Limitations of Nash Equilibrium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/>
            <a:r>
              <a:rPr lang="en-US" dirty="0">
                <a:solidFill>
                  <a:schemeClr val="tx1"/>
                </a:solidFill>
              </a:rPr>
              <a:t>Does Nash equilibrium </a:t>
            </a:r>
            <a:r>
              <a:rPr lang="en-US" dirty="0">
                <a:solidFill>
                  <a:srgbClr val="FF0000"/>
                </a:solidFill>
              </a:rPr>
              <a:t>predict</a:t>
            </a:r>
            <a:r>
              <a:rPr lang="en-US" dirty="0">
                <a:solidFill>
                  <a:schemeClr val="tx1"/>
                </a:solidFill>
              </a:rPr>
              <a:t> behavior well? 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Consider </a:t>
            </a:r>
            <a:r>
              <a:rPr lang="en-US" dirty="0">
                <a:solidFill>
                  <a:srgbClr val="FF0000"/>
                </a:solidFill>
              </a:rPr>
              <a:t>half-the-average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Many players each can choose a number between 0 and 100 (inclusive)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Could choose 0, or 100, or anything in between, including decimals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Winner is player (or players) whose number is closest to half-the-average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Prize $100 is received by winner (or shared by winners)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All others get nothing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What is the </a:t>
            </a:r>
            <a:r>
              <a:rPr lang="en-US" dirty="0">
                <a:solidFill>
                  <a:srgbClr val="FF0000"/>
                </a:solidFill>
              </a:rPr>
              <a:t>unique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Nash equilibrium</a:t>
            </a:r>
            <a:r>
              <a:rPr lang="en-US" dirty="0">
                <a:solidFill>
                  <a:schemeClr val="tx1"/>
                </a:solidFill>
              </a:rPr>
              <a:t>? 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What do people actually choose? </a:t>
            </a:r>
          </a:p>
        </p:txBody>
      </p:sp>
    </p:spTree>
    <p:extLst>
      <p:ext uri="{BB962C8B-B14F-4D97-AF65-F5344CB8AC3E}">
        <p14:creationId xmlns:p14="http://schemas.microsoft.com/office/powerpoint/2010/main" val="299873229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F504B3-DCEC-D44E-8D2A-D5D1247A4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450" y="1924050"/>
            <a:ext cx="77851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743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F504B3-DCEC-D44E-8D2A-D5D1247A4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795" y="832580"/>
            <a:ext cx="7336465" cy="511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878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alatino Linotype"/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02" name="Google Shape;102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Game theory: a </a:t>
            </a:r>
            <a:r>
              <a:rPr lang="en-US" dirty="0">
                <a:solidFill>
                  <a:srgbClr val="FF0000"/>
                </a:solidFill>
              </a:rPr>
              <a:t>versatile language </a:t>
            </a:r>
            <a:r>
              <a:rPr lang="en-US" dirty="0"/>
              <a:t>for the analysis of </a:t>
            </a:r>
            <a:r>
              <a:rPr lang="en-US" dirty="0">
                <a:solidFill>
                  <a:srgbClr val="FF0000"/>
                </a:solidFill>
              </a:rPr>
              <a:t>strategic interaction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Applications in economics, political science, evolutionary biology</a:t>
            </a:r>
          </a:p>
          <a:p>
            <a:pPr marL="457200" lvl="0" indent="-457200" algn="l" rtl="0">
              <a:lnSpc>
                <a:spcPct val="90000"/>
              </a:lnSpc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The theory can accommodate preferences for altruism, spite, reciprocity</a:t>
            </a:r>
          </a:p>
          <a:p>
            <a:pPr lvl="0" indent="-457200"/>
            <a:r>
              <a:rPr lang="en-US" dirty="0">
                <a:solidFill>
                  <a:srgbClr val="FF0000"/>
                </a:solidFill>
              </a:rPr>
              <a:t>Laboratory experiments </a:t>
            </a:r>
            <a:r>
              <a:rPr lang="en-US" dirty="0">
                <a:solidFill>
                  <a:schemeClr val="tx1"/>
                </a:solidFill>
              </a:rPr>
              <a:t>reveal wide variety of </a:t>
            </a:r>
            <a:r>
              <a:rPr lang="en-US" dirty="0">
                <a:solidFill>
                  <a:srgbClr val="FF0000"/>
                </a:solidFill>
              </a:rPr>
              <a:t>social preferences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Nash equilibrium works well in some games, poorly in others</a:t>
            </a:r>
          </a:p>
          <a:p>
            <a:pPr lvl="0" indent="-457200"/>
            <a:r>
              <a:rPr lang="en-US" dirty="0">
                <a:solidFill>
                  <a:schemeClr val="tx1"/>
                </a:solidFill>
              </a:rPr>
              <a:t>Alternative solution concepts rely on different </a:t>
            </a:r>
            <a:r>
              <a:rPr lang="en-US" dirty="0">
                <a:solidFill>
                  <a:srgbClr val="FF0000"/>
                </a:solidFill>
              </a:rPr>
              <a:t>conceptions of rationality</a:t>
            </a:r>
          </a:p>
        </p:txBody>
      </p:sp>
    </p:spTree>
    <p:extLst>
      <p:ext uri="{BB962C8B-B14F-4D97-AF65-F5344CB8AC3E}">
        <p14:creationId xmlns:p14="http://schemas.microsoft.com/office/powerpoint/2010/main" val="66364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842720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1488558" y="5494523"/>
            <a:ext cx="9452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Your firm’s payoffs (costs of cleaning plus treatment) given choices by other firms</a:t>
            </a:r>
          </a:p>
        </p:txBody>
      </p:sp>
    </p:spTree>
    <p:extLst>
      <p:ext uri="{BB962C8B-B14F-4D97-AF65-F5344CB8AC3E}">
        <p14:creationId xmlns:p14="http://schemas.microsoft.com/office/powerpoint/2010/main" val="2649401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564546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1488558" y="5494523"/>
            <a:ext cx="9452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Your firm’s payoffs (costs of cleaning plus treatment) given choices by other firms</a:t>
            </a:r>
          </a:p>
        </p:txBody>
      </p:sp>
    </p:spTree>
    <p:extLst>
      <p:ext uri="{BB962C8B-B14F-4D97-AF65-F5344CB8AC3E}">
        <p14:creationId xmlns:p14="http://schemas.microsoft.com/office/powerpoint/2010/main" val="20407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729340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1488558" y="5494523"/>
            <a:ext cx="9452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Your firm’s payoffs (costs of cleaning plus treatment) given choices by other firms</a:t>
            </a:r>
          </a:p>
        </p:txBody>
      </p:sp>
    </p:spTree>
    <p:extLst>
      <p:ext uri="{BB962C8B-B14F-4D97-AF65-F5344CB8AC3E}">
        <p14:creationId xmlns:p14="http://schemas.microsoft.com/office/powerpoint/2010/main" val="3845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27EB51-10D0-6C49-B69D-ED3AC73A8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333546"/>
              </p:ext>
            </p:extLst>
          </p:nvPr>
        </p:nvGraphicFramePr>
        <p:xfrm>
          <a:off x="1000641" y="936451"/>
          <a:ext cx="10259238" cy="39226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873">
                  <a:extLst>
                    <a:ext uri="{9D8B030D-6E8A-4147-A177-3AD203B41FA5}">
                      <a16:colId xmlns:a16="http://schemas.microsoft.com/office/drawing/2014/main" val="3735161393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34720861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083450089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1404518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3677254457"/>
                    </a:ext>
                  </a:extLst>
                </a:gridCol>
                <a:gridCol w="1709873">
                  <a:extLst>
                    <a:ext uri="{9D8B030D-6E8A-4147-A177-3AD203B41FA5}">
                      <a16:colId xmlns:a16="http://schemas.microsoft.com/office/drawing/2014/main" val="1188092638"/>
                    </a:ext>
                  </a:extLst>
                </a:gridCol>
              </a:tblGrid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Other Three Firms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517969"/>
                  </a:ext>
                </a:extLst>
              </a:tr>
              <a:tr h="980657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All 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1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2 Pollutes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3 Pollutes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0708826"/>
                  </a:ext>
                </a:extLst>
              </a:tr>
              <a:tr h="980657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Your Firm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3578625"/>
                  </a:ext>
                </a:extLst>
              </a:tr>
              <a:tr h="98065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Pollute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-24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-32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1231364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47DAC2F-0CAE-A34C-AAE8-923E7E589C21}"/>
              </a:ext>
            </a:extLst>
          </p:cNvPr>
          <p:cNvSpPr/>
          <p:nvPr/>
        </p:nvSpPr>
        <p:spPr>
          <a:xfrm>
            <a:off x="1488558" y="5494523"/>
            <a:ext cx="9452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-457200"/>
            <a:r>
              <a:rPr lang="en-US" sz="2000" dirty="0">
                <a:solidFill>
                  <a:schemeClr val="tx1"/>
                </a:solidFill>
                <a:latin typeface="Palatino Linotype" panose="02040502050505030304" pitchFamily="18" charset="0"/>
              </a:rPr>
              <a:t>Your firm’s payoffs (costs of cleaning plus treatment) given choices by other firms</a:t>
            </a:r>
          </a:p>
        </p:txBody>
      </p:sp>
    </p:spTree>
    <p:extLst>
      <p:ext uri="{BB962C8B-B14F-4D97-AF65-F5344CB8AC3E}">
        <p14:creationId xmlns:p14="http://schemas.microsoft.com/office/powerpoint/2010/main" val="52201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RE 2">
      <a:dk1>
        <a:srgbClr val="414141"/>
      </a:dk1>
      <a:lt1>
        <a:srgbClr val="FFFFFF"/>
      </a:lt1>
      <a:dk2>
        <a:srgbClr val="51514D"/>
      </a:dk2>
      <a:lt2>
        <a:srgbClr val="E7E6E6"/>
      </a:lt2>
      <a:accent1>
        <a:srgbClr val="F0595B"/>
      </a:accent1>
      <a:accent2>
        <a:srgbClr val="6FC9C1"/>
      </a:accent2>
      <a:accent3>
        <a:srgbClr val="F58261"/>
      </a:accent3>
      <a:accent4>
        <a:srgbClr val="A0D187"/>
      </a:accent4>
      <a:accent5>
        <a:srgbClr val="FDBE69"/>
      </a:accent5>
      <a:accent6>
        <a:srgbClr val="BC88AE"/>
      </a:accent6>
      <a:hlink>
        <a:srgbClr val="F0595B"/>
      </a:hlink>
      <a:folHlink>
        <a:srgbClr val="BC7E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2715</Words>
  <Application>Microsoft Macintosh PowerPoint</Application>
  <PresentationFormat>Widescreen</PresentationFormat>
  <Paragraphs>557</Paragraphs>
  <Slides>59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6" baseType="lpstr">
      <vt:lpstr>Palatino Linotype</vt:lpstr>
      <vt:lpstr>Calibri</vt:lpstr>
      <vt:lpstr>Cambria Math</vt:lpstr>
      <vt:lpstr>Source Sans Pro Black</vt:lpstr>
      <vt:lpstr>Arial</vt:lpstr>
      <vt:lpstr>Source Sans Pro SemiBold</vt:lpstr>
      <vt:lpstr>Office Theme</vt:lpstr>
      <vt:lpstr>Theory of Games: Part II</vt:lpstr>
      <vt:lpstr>Overview</vt:lpstr>
      <vt:lpstr>Games With Many Players</vt:lpstr>
      <vt:lpstr>Many Players</vt:lpstr>
      <vt:lpstr>Pollution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Policy Implications</vt:lpstr>
      <vt:lpstr>Games with a Sequence of Moves</vt:lpstr>
      <vt:lpstr>Games with Sequence of Moves</vt:lpstr>
      <vt:lpstr>Ultimatum Bargaining</vt:lpstr>
      <vt:lpstr>Responder Strategies</vt:lpstr>
      <vt:lpstr>PowerPoint Presentation</vt:lpstr>
      <vt:lpstr>Backward Induction</vt:lpstr>
      <vt:lpstr>PowerPoint Presentation</vt:lpstr>
      <vt:lpstr>PowerPoint Presentation</vt:lpstr>
      <vt:lpstr>Game Theory and Self-Interest</vt:lpstr>
      <vt:lpstr>Envy, Spite, and Reciprocity</vt:lpstr>
      <vt:lpstr>PowerPoint Presentation</vt:lpstr>
      <vt:lpstr>Golden Balls Revisited</vt:lpstr>
      <vt:lpstr>PowerPoint Presentation</vt:lpstr>
      <vt:lpstr>Best Responses and Dominant Strategies</vt:lpstr>
      <vt:lpstr>Best Responses</vt:lpstr>
      <vt:lpstr>PowerPoint Presentation</vt:lpstr>
      <vt:lpstr>PowerPoint Presentation</vt:lpstr>
      <vt:lpstr>Dominant Strategy Equilibrium</vt:lpstr>
      <vt:lpstr>Another Modification</vt:lpstr>
      <vt:lpstr>PowerPoint Presentation</vt:lpstr>
      <vt:lpstr>PowerPoint Presentation</vt:lpstr>
      <vt:lpstr>Nash Equilibrium</vt:lpstr>
      <vt:lpstr>Nash Equilibrium</vt:lpstr>
      <vt:lpstr>PowerPoint Presentation</vt:lpstr>
      <vt:lpstr>Mixed Strategies</vt:lpstr>
      <vt:lpstr>Existence of Equilibrium</vt:lpstr>
      <vt:lpstr>PowerPoint Presentation</vt:lpstr>
      <vt:lpstr>PowerPoint Presentation</vt:lpstr>
      <vt:lpstr>PowerPoint Presentation</vt:lpstr>
      <vt:lpstr>PowerPoint Presentation</vt:lpstr>
      <vt:lpstr>Another Example</vt:lpstr>
      <vt:lpstr>All-Pay Auction</vt:lpstr>
      <vt:lpstr>PowerPoint Presentation</vt:lpstr>
      <vt:lpstr>PowerPoint Presentation</vt:lpstr>
      <vt:lpstr>PowerPoint Presentation</vt:lpstr>
      <vt:lpstr>PowerPoint Presentation</vt:lpstr>
      <vt:lpstr>Best Responses</vt:lpstr>
      <vt:lpstr>Mixed Strategies</vt:lpstr>
      <vt:lpstr>Expected Payoffs</vt:lpstr>
      <vt:lpstr>PowerPoint Presentation</vt:lpstr>
      <vt:lpstr>Expected Payoffs</vt:lpstr>
      <vt:lpstr>Equilibrium in the All-Pay Auction</vt:lpstr>
      <vt:lpstr>Conclusions</vt:lpstr>
      <vt:lpstr>Limitations of Nash Equilibrium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Arthur Attwell</dc:creator>
  <cp:lastModifiedBy>Rajiv Sethi</cp:lastModifiedBy>
  <cp:revision>96</cp:revision>
  <dcterms:created xsi:type="dcterms:W3CDTF">2017-10-09T10:02:31Z</dcterms:created>
  <dcterms:modified xsi:type="dcterms:W3CDTF">2023-02-13T23:30:28Z</dcterms:modified>
</cp:coreProperties>
</file>